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handoutMasterIdLst>
    <p:handoutMasterId r:id="rId19"/>
  </p:handoutMasterIdLst>
  <p:sldIdLst>
    <p:sldId id="518" r:id="rId2"/>
    <p:sldId id="519" r:id="rId3"/>
    <p:sldId id="678" r:id="rId4"/>
    <p:sldId id="679" r:id="rId5"/>
    <p:sldId id="680" r:id="rId6"/>
    <p:sldId id="681" r:id="rId7"/>
    <p:sldId id="682" r:id="rId8"/>
    <p:sldId id="683" r:id="rId9"/>
    <p:sldId id="684" r:id="rId10"/>
    <p:sldId id="685" r:id="rId11"/>
    <p:sldId id="686" r:id="rId12"/>
    <p:sldId id="687" r:id="rId13"/>
    <p:sldId id="688" r:id="rId14"/>
    <p:sldId id="689" r:id="rId15"/>
    <p:sldId id="690" r:id="rId16"/>
    <p:sldId id="691" r:id="rId17"/>
  </p:sldIdLst>
  <p:sldSz cx="9144000" cy="6858000" type="screen4x3"/>
  <p:notesSz cx="6797675" cy="9928225"/>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A5804"/>
    <a:srgbClr val="00007B"/>
    <a:srgbClr val="20208C"/>
    <a:srgbClr val="0000FF"/>
    <a:srgbClr val="FF9900"/>
    <a:srgbClr val="BBDDF0"/>
    <a:srgbClr val="996600"/>
    <a:srgbClr val="3838AE"/>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47" autoAdjust="0"/>
    <p:restoredTop sz="76594" autoAdjust="0"/>
  </p:normalViewPr>
  <p:slideViewPr>
    <p:cSldViewPr>
      <p:cViewPr varScale="1">
        <p:scale>
          <a:sx n="83" d="100"/>
          <a:sy n="83" d="100"/>
        </p:scale>
        <p:origin x="2960" y="200"/>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87" d="100"/>
          <a:sy n="87" d="100"/>
        </p:scale>
        <p:origin x="3738"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pPr>
              <a:defRPr/>
            </a:pPr>
            <a:fld id="{A9320F5C-0B03-4F47-81EE-873812F15687}" type="datetimeFigureOut">
              <a:rPr lang="zh-CN" altLang="en-US"/>
              <a:t>2020/11/18</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pPr>
              <a:defRPr/>
            </a:pPr>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pPr>
              <a:defRPr/>
            </a:pPr>
            <a:fld id="{7964C979-49E2-45AF-A739-FA6FB082107D}" type="slidenum">
              <a:rPr lang="zh-CN" altLang="en-US"/>
              <a:t>‹#›</a:t>
            </a:fld>
            <a:endParaRPr lang="zh-CN" altLang="en-US"/>
          </a:p>
        </p:txBody>
      </p:sp>
    </p:spTree>
    <p:extLst>
      <p:ext uri="{BB962C8B-B14F-4D97-AF65-F5344CB8AC3E}">
        <p14:creationId xmlns:p14="http://schemas.microsoft.com/office/powerpoint/2010/main" val="7784502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7810" name="Rectangle 2"/>
          <p:cNvSpPr>
            <a:spLocks noGrp="1" noChangeArrowheads="1"/>
          </p:cNvSpPr>
          <p:nvPr>
            <p:ph type="hdr" sz="quarter"/>
          </p:nvPr>
        </p:nvSpPr>
        <p:spPr bwMode="auto">
          <a:xfrm>
            <a:off x="0" y="0"/>
            <a:ext cx="2945659" cy="496411"/>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latin typeface="Arial" panose="020B0604020202020204" pitchFamily="34" charset="0"/>
                <a:ea typeface="宋体" panose="02010600030101010101" pitchFamily="2" charset="-122"/>
              </a:defRPr>
            </a:lvl1pPr>
          </a:lstStyle>
          <a:p>
            <a:pPr>
              <a:defRPr/>
            </a:pPr>
            <a:endParaRPr lang="en-US" altLang="zh-CN"/>
          </a:p>
        </p:txBody>
      </p:sp>
      <p:sp>
        <p:nvSpPr>
          <p:cNvPr id="247811" name="Rectangle 3"/>
          <p:cNvSpPr>
            <a:spLocks noGrp="1" noChangeArrowheads="1"/>
          </p:cNvSpPr>
          <p:nvPr>
            <p:ph type="dt" idx="1"/>
          </p:nvPr>
        </p:nvSpPr>
        <p:spPr bwMode="auto">
          <a:xfrm>
            <a:off x="3850443" y="0"/>
            <a:ext cx="2945659" cy="496411"/>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a:latin typeface="Arial" panose="020B0604020202020204" pitchFamily="34" charset="0"/>
                <a:ea typeface="宋体" panose="02010600030101010101" pitchFamily="2" charset="-122"/>
              </a:defRPr>
            </a:lvl1pPr>
          </a:lstStyle>
          <a:p>
            <a:pPr>
              <a:defRPr/>
            </a:pPr>
            <a:endParaRPr lang="en-US" altLang="zh-CN"/>
          </a:p>
        </p:txBody>
      </p:sp>
      <p:sp>
        <p:nvSpPr>
          <p:cNvPr id="3076" name="Rectangle 4"/>
          <p:cNvSpPr>
            <a:spLocks noGrp="1" noRot="1" noChangeAspect="1" noChangeArrowheads="1" noTextEdit="1"/>
          </p:cNvSpPr>
          <p:nvPr>
            <p:ph type="sldImg" idx="2"/>
          </p:nvPr>
        </p:nvSpPr>
        <p:spPr bwMode="auto">
          <a:xfrm>
            <a:off x="917575" y="744538"/>
            <a:ext cx="4962525" cy="3722687"/>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247813" name="Rectangle 5"/>
          <p:cNvSpPr>
            <a:spLocks noGrp="1" noChangeArrowheads="1"/>
          </p:cNvSpPr>
          <p:nvPr>
            <p:ph type="body" sz="quarter" idx="3"/>
          </p:nvPr>
        </p:nvSpPr>
        <p:spPr bwMode="auto">
          <a:xfrm>
            <a:off x="679768" y="4715907"/>
            <a:ext cx="5438140" cy="4467701"/>
          </a:xfrm>
          <a:prstGeom prst="rect">
            <a:avLst/>
          </a:prstGeom>
          <a:noFill/>
          <a:ln w="9525">
            <a:noFill/>
            <a:miter lim="800000"/>
          </a:ln>
          <a:effectLst/>
        </p:spPr>
        <p:txBody>
          <a:bodyPr vert="horz" wrap="square" lIns="91440" tIns="45720" rIns="91440" bIns="45720" numCol="1" anchor="t" anchorCtr="0" compatLnSpc="1"/>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247814" name="Rectangle 6"/>
          <p:cNvSpPr>
            <a:spLocks noGrp="1" noChangeArrowheads="1"/>
          </p:cNvSpPr>
          <p:nvPr>
            <p:ph type="ftr" sz="quarter" idx="4"/>
          </p:nvPr>
        </p:nvSpPr>
        <p:spPr bwMode="auto">
          <a:xfrm>
            <a:off x="0" y="9430091"/>
            <a:ext cx="2945659" cy="496411"/>
          </a:xfrm>
          <a:prstGeom prst="rect">
            <a:avLst/>
          </a:prstGeom>
          <a:noFill/>
          <a:ln w="9525">
            <a:noFill/>
            <a:miter lim="800000"/>
          </a:ln>
          <a:effectLst/>
        </p:spPr>
        <p:txBody>
          <a:bodyPr vert="horz" wrap="square" lIns="91440" tIns="45720" rIns="91440" bIns="45720" numCol="1" anchor="b" anchorCtr="0" compatLnSpc="1"/>
          <a:lstStyle>
            <a:lvl1pPr eaLnBrk="1" hangingPunct="1">
              <a:defRPr sz="1200">
                <a:latin typeface="Arial" panose="020B0604020202020204" pitchFamily="34" charset="0"/>
                <a:ea typeface="宋体" panose="02010600030101010101" pitchFamily="2" charset="-122"/>
              </a:defRPr>
            </a:lvl1pPr>
          </a:lstStyle>
          <a:p>
            <a:pPr>
              <a:defRPr/>
            </a:pPr>
            <a:endParaRPr lang="en-US" altLang="zh-CN"/>
          </a:p>
        </p:txBody>
      </p:sp>
      <p:sp>
        <p:nvSpPr>
          <p:cNvPr id="247815" name="Rectangle 7"/>
          <p:cNvSpPr>
            <a:spLocks noGrp="1" noChangeArrowheads="1"/>
          </p:cNvSpPr>
          <p:nvPr>
            <p:ph type="sldNum" sz="quarter" idx="5"/>
          </p:nvPr>
        </p:nvSpPr>
        <p:spPr bwMode="auto">
          <a:xfrm>
            <a:off x="3850443" y="9430091"/>
            <a:ext cx="2945659" cy="496411"/>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200">
                <a:latin typeface="Arial" panose="020B0604020202020204" pitchFamily="34" charset="0"/>
                <a:ea typeface="宋体" panose="02010600030101010101" pitchFamily="2" charset="-122"/>
              </a:defRPr>
            </a:lvl1pPr>
          </a:lstStyle>
          <a:p>
            <a:pPr>
              <a:defRPr/>
            </a:pPr>
            <a:fld id="{9CC6F31E-CEFA-4A0F-B98B-F1B6E875DC9A}" type="slidenum">
              <a:rPr lang="en-US" altLang="zh-CN"/>
              <a:t>‹#›</a:t>
            </a:fld>
            <a:endParaRPr lang="en-US" altLang="zh-CN"/>
          </a:p>
        </p:txBody>
      </p:sp>
    </p:spTree>
    <p:extLst>
      <p:ext uri="{BB962C8B-B14F-4D97-AF65-F5344CB8AC3E}">
        <p14:creationId xmlns:p14="http://schemas.microsoft.com/office/powerpoint/2010/main" val="121669402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sz="1000" b="0" dirty="0"/>
              <a:t>The paper I present today is “</a:t>
            </a:r>
            <a:r>
              <a:rPr lang="en" altLang="zh-CN" sz="1000" b="0" dirty="0"/>
              <a:t>Efficient Neural Architecture Search via Parameter Sharing </a:t>
            </a:r>
            <a:r>
              <a:rPr kumimoji="1" lang="en-US" altLang="zh-CN" sz="1000" b="0" dirty="0"/>
              <a:t>”</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sz="1000" b="0" dirty="0"/>
              <a:t>It was published on ICML 2018. The authors are from google brain and Carnegie Mellon University, Standard University.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sz="1000" dirty="0"/>
          </a:p>
        </p:txBody>
      </p:sp>
      <p:sp>
        <p:nvSpPr>
          <p:cNvPr id="4" name="幻灯片编号占位符 3"/>
          <p:cNvSpPr>
            <a:spLocks noGrp="1"/>
          </p:cNvSpPr>
          <p:nvPr>
            <p:ph type="sldNum" sz="quarter" idx="10"/>
          </p:nvPr>
        </p:nvSpPr>
        <p:spPr/>
        <p:txBody>
          <a:bodyPr/>
          <a:lstStyle/>
          <a:p>
            <a:pPr>
              <a:defRPr/>
            </a:pPr>
            <a:fld id="{9CC6F31E-CEFA-4A0F-B98B-F1B6E875DC9A}" type="slidenum">
              <a:rPr lang="en-US" altLang="zh-CN" smtClean="0"/>
              <a:t>1</a:t>
            </a:fld>
            <a:endParaRPr lang="en-US" altLang="zh-CN"/>
          </a:p>
        </p:txBody>
      </p:sp>
    </p:spTree>
    <p:extLst>
      <p:ext uri="{BB962C8B-B14F-4D97-AF65-F5344CB8AC3E}">
        <p14:creationId xmlns:p14="http://schemas.microsoft.com/office/powerpoint/2010/main" val="6371578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Rather than designing the entire convolutional network, Another idea is to design smaller modules and then connect them together to form a network. In the third part, I will describe how to use ENAS to search for the architectures of convolutional cells. </a:t>
            </a:r>
          </a:p>
          <a:p>
            <a:pPr marL="0" indent="0">
              <a:lnSpc>
                <a:spcPct val="120000"/>
              </a:lnSpc>
              <a:buNone/>
            </a:pPr>
            <a:r>
              <a:rPr lang="en" altLang="zh-CN" sz="1200" kern="1200" dirty="0">
                <a:solidFill>
                  <a:schemeClr val="tx1"/>
                </a:solidFill>
                <a:effectLst/>
                <a:latin typeface="Arial" panose="020B0604020202020204" pitchFamily="34" charset="0"/>
                <a:ea typeface="宋体" panose="02010600030101010101" pitchFamily="2" charset="-122"/>
                <a:cs typeface="+mn-cs"/>
              </a:rPr>
              <a:t>In each cell, node 1 and node 2 are treated as the cell’s inputs. For the other nodes, the controller needs to sample </a:t>
            </a:r>
            <a:r>
              <a:rPr kumimoji="1" lang="en" altLang="zh-CN" sz="1200" dirty="0"/>
              <a:t>1) Two previous nodes to be used as the inputs to the current node.  2) </a:t>
            </a:r>
            <a:r>
              <a:rPr kumimoji="1" lang="en-US" altLang="zh-CN" sz="1200" dirty="0"/>
              <a:t>Two operations to apply to the two sampled nodes.</a:t>
            </a:r>
          </a:p>
          <a:p>
            <a:pPr marL="0" indent="0">
              <a:lnSpc>
                <a:spcPct val="120000"/>
              </a:lnSpc>
              <a:buNone/>
            </a:pPr>
            <a:r>
              <a:rPr kumimoji="1" lang="en-US" altLang="zh-CN" sz="1200" dirty="0"/>
              <a:t>(For node 4, it chooses node 1 and node 3 as inputs, and chooses average pooling and separable convolution as operation)</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sz="1200" dirty="0"/>
              <a:t>If there are multiple loose ends, they will be concatenated along the depth dimension to form the cell’s output.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10</a:t>
            </a:fld>
            <a:endParaRPr lang="en-US" altLang="zh-CN"/>
          </a:p>
        </p:txBody>
      </p:sp>
    </p:spTree>
    <p:extLst>
      <p:ext uri="{BB962C8B-B14F-4D97-AF65-F5344CB8AC3E}">
        <p14:creationId xmlns:p14="http://schemas.microsoft.com/office/powerpoint/2010/main" val="2618452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For the convolutional cell, there are 2 types. The first is Normal Conv Cell, and the other is Reduction Cell.</a:t>
            </a:r>
          </a:p>
          <a:p>
            <a:r>
              <a:rPr kumimoji="1" lang="en-US" altLang="zh-CN" dirty="0"/>
              <a:t>The generation of Reduction Cell is the same as Normal Conv Cell, except that for reduction cell, we need to apply </a:t>
            </a:r>
            <a:r>
              <a:rPr lang="en" altLang="zh-CN" sz="1200" dirty="0"/>
              <a:t>all operations with a stride of 2 (thus reduces the spatial dimensions of its input by a factor of 2 )</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11</a:t>
            </a:fld>
            <a:endParaRPr lang="en-US" altLang="zh-CN"/>
          </a:p>
        </p:txBody>
      </p:sp>
    </p:spTree>
    <p:extLst>
      <p:ext uri="{BB962C8B-B14F-4D97-AF65-F5344CB8AC3E}">
        <p14:creationId xmlns:p14="http://schemas.microsoft.com/office/powerpoint/2010/main" val="2153798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For the fourth part, I will introduce how to train ENAS and how to derive the final architecture.</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I</a:t>
            </a:r>
            <a:r>
              <a:rPr lang="en" altLang="zh-CN" sz="1200" kern="1200" dirty="0">
                <a:solidFill>
                  <a:schemeClr val="tx1"/>
                </a:solidFill>
                <a:effectLst/>
                <a:latin typeface="Arial" panose="020B0604020202020204" pitchFamily="34" charset="0"/>
                <a:ea typeface="宋体" panose="02010600030101010101" pitchFamily="2" charset="-122"/>
                <a:cs typeface="+mn-cs"/>
              </a:rPr>
              <a:t>n ENAS, there are two sets of learnable parameters: the parameters of the controller LSTM, denoted by </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and the shared parameters of the child models, denoted by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The training procedure of ENAS consists of two interleaving phases. The first phase trains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the shared parameters of the child models, on a whole pass through the training data set.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b="0" kern="1200" dirty="0">
                <a:solidFill>
                  <a:schemeClr val="tx1"/>
                </a:solidFill>
                <a:effectLst/>
                <a:latin typeface="Arial" panose="020B0604020202020204" pitchFamily="34" charset="0"/>
                <a:ea typeface="宋体" panose="02010600030101010101" pitchFamily="2" charset="-122"/>
                <a:cs typeface="+mn-cs"/>
              </a:rPr>
              <a:t>When training the shared parameters </a:t>
            </a:r>
            <a:r>
              <a:rPr lang="el-GR" altLang="zh-CN" sz="1200" kern="1200" dirty="0">
                <a:solidFill>
                  <a:schemeClr val="tx1"/>
                </a:solidFill>
                <a:effectLst/>
                <a:latin typeface="Arial" panose="020B0604020202020204" pitchFamily="34" charset="0"/>
                <a:ea typeface="宋体" panose="02010600030101010101" pitchFamily="2" charset="-122"/>
                <a:cs typeface="+mn-cs"/>
              </a:rPr>
              <a:t>ω</a:t>
            </a:r>
            <a:r>
              <a:rPr lang="en-US" altLang="zh-CN" sz="1200" kern="1200" dirty="0">
                <a:solidFill>
                  <a:schemeClr val="tx1"/>
                </a:solidFill>
                <a:effectLst/>
                <a:latin typeface="Arial" panose="020B0604020202020204" pitchFamily="34" charset="0"/>
                <a:ea typeface="宋体" panose="02010600030101010101" pitchFamily="2" charset="-122"/>
                <a:cs typeface="+mn-cs"/>
              </a:rPr>
              <a:t>, we </a:t>
            </a:r>
            <a:r>
              <a:rPr lang="en" altLang="zh-CN" sz="1200" kern="1200" dirty="0">
                <a:solidFill>
                  <a:schemeClr val="tx1"/>
                </a:solidFill>
                <a:effectLst/>
                <a:latin typeface="Arial" panose="020B0604020202020204" pitchFamily="34" charset="0"/>
                <a:ea typeface="宋体" panose="02010600030101010101" pitchFamily="2" charset="-122"/>
                <a:cs typeface="+mn-cs"/>
              </a:rPr>
              <a:t>fix the controller’s policy </a:t>
            </a:r>
            <a:r>
              <a:rPr lang="el-GR" altLang="zh-CN" sz="1200" kern="1200" dirty="0">
                <a:solidFill>
                  <a:schemeClr val="tx1"/>
                </a:solidFill>
                <a:effectLst/>
                <a:latin typeface="Arial" panose="020B0604020202020204" pitchFamily="34" charset="0"/>
                <a:ea typeface="宋体" panose="02010600030101010101" pitchFamily="2" charset="-122"/>
                <a:cs typeface="+mn-cs"/>
              </a:rPr>
              <a:t>π(</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and perform stochastic gradient descent (SGD) on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to minimize the expected loss function </a:t>
            </a:r>
            <a:r>
              <a:rPr lang="en" altLang="zh-CN" sz="1200" kern="1200" dirty="0" err="1">
                <a:solidFill>
                  <a:schemeClr val="tx1"/>
                </a:solidFill>
                <a:effectLst/>
                <a:latin typeface="Arial" panose="020B0604020202020204" pitchFamily="34" charset="0"/>
                <a:ea typeface="宋体" panose="02010600030101010101" pitchFamily="2" charset="-122"/>
                <a:cs typeface="+mn-cs"/>
              </a:rPr>
              <a:t>E</a:t>
            </a:r>
            <a:r>
              <a:rPr lang="en" altLang="zh-CN" sz="1200" b="1" kern="1200" dirty="0" err="1">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π [</a:t>
            </a:r>
            <a:r>
              <a:rPr lang="en" altLang="zh-CN" sz="1200" kern="1200" dirty="0">
                <a:solidFill>
                  <a:schemeClr val="tx1"/>
                </a:solidFill>
                <a:effectLst/>
                <a:latin typeface="Arial" panose="020B0604020202020204" pitchFamily="34" charset="0"/>
                <a:ea typeface="宋体" panose="02010600030101010101" pitchFamily="2" charset="-122"/>
                <a:cs typeface="+mn-cs"/>
              </a:rPr>
              <a:t>L(</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endParaRPr lang="el-GR"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dirty="0"/>
              <a:t>(</a:t>
            </a:r>
            <a:r>
              <a:rPr lang="en" altLang="zh-CN" sz="1200" kern="1200" dirty="0">
                <a:solidFill>
                  <a:schemeClr val="tx1"/>
                </a:solidFill>
                <a:effectLst/>
                <a:latin typeface="Arial" panose="020B0604020202020204" pitchFamily="34" charset="0"/>
                <a:ea typeface="宋体" panose="02010600030101010101" pitchFamily="2" charset="-122"/>
                <a:cs typeface="+mn-cs"/>
              </a:rPr>
              <a:t>L(</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is the standard cross-entropy loss, computed on a minibatch of training data, with a model </a:t>
            </a:r>
            <a:r>
              <a:rPr lang="en" altLang="zh-CN" sz="1200" b="1" kern="1200" dirty="0">
                <a:solidFill>
                  <a:schemeClr val="tx1"/>
                </a:solidFill>
                <a:effectLst/>
                <a:latin typeface="Arial" panose="020B0604020202020204" pitchFamily="34" charset="0"/>
                <a:ea typeface="宋体" panose="02010600030101010101" pitchFamily="2" charset="-122"/>
                <a:cs typeface="+mn-cs"/>
              </a:rPr>
              <a:t>m </a:t>
            </a:r>
            <a:r>
              <a:rPr lang="en" altLang="zh-CN" sz="1200" kern="1200" dirty="0">
                <a:solidFill>
                  <a:schemeClr val="tx1"/>
                </a:solidFill>
                <a:effectLst/>
                <a:latin typeface="Arial" panose="020B0604020202020204" pitchFamily="34" charset="0"/>
                <a:ea typeface="宋体" panose="02010600030101010101" pitchFamily="2" charset="-122"/>
                <a:cs typeface="+mn-cs"/>
              </a:rPr>
              <a:t>sampled from </a:t>
            </a:r>
            <a:r>
              <a:rPr lang="el-GR" altLang="zh-CN" sz="1200" kern="1200" dirty="0">
                <a:solidFill>
                  <a:schemeClr val="tx1"/>
                </a:solidFill>
                <a:effectLst/>
                <a:latin typeface="Arial" panose="020B0604020202020204" pitchFamily="34" charset="0"/>
                <a:ea typeface="宋体" panose="02010600030101010101" pitchFamily="2" charset="-122"/>
                <a:cs typeface="+mn-cs"/>
              </a:rPr>
              <a:t>π(</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 </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The gradient is computed using the Monte Carlo estimate </a:t>
            </a:r>
            <a:r>
              <a:rPr lang="en" altLang="zh-CN" dirty="0"/>
              <a:t>) Actually in practice, M is set as 1.</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The second step is to </a:t>
            </a:r>
            <a:r>
              <a:rPr kumimoji="1" lang="en" altLang="zh-CN" sz="1200" b="0" kern="1200" dirty="0">
                <a:solidFill>
                  <a:schemeClr val="tx1"/>
                </a:solidFill>
                <a:effectLst/>
                <a:latin typeface="Arial" panose="020B0604020202020204" pitchFamily="34" charset="0"/>
                <a:ea typeface="宋体" panose="02010600030101010101" pitchFamily="2" charset="-122"/>
                <a:cs typeface="+mn-cs"/>
              </a:rPr>
              <a:t>t</a:t>
            </a:r>
            <a:r>
              <a:rPr lang="en" altLang="zh-CN" sz="1200" b="0" kern="1200" dirty="0">
                <a:solidFill>
                  <a:schemeClr val="tx1"/>
                </a:solidFill>
                <a:effectLst/>
                <a:latin typeface="Arial" panose="020B0604020202020204" pitchFamily="34" charset="0"/>
                <a:ea typeface="宋体" panose="02010600030101010101" pitchFamily="2" charset="-122"/>
                <a:cs typeface="+mn-cs"/>
              </a:rPr>
              <a:t>rain the controller parameters </a:t>
            </a:r>
            <a:r>
              <a:rPr lang="el-GR" altLang="zh-CN" sz="1200" kern="1200" dirty="0">
                <a:solidFill>
                  <a:schemeClr val="tx1"/>
                </a:solidFill>
                <a:effectLst/>
                <a:latin typeface="Arial" panose="020B0604020202020204" pitchFamily="34" charset="0"/>
                <a:ea typeface="宋体" panose="02010600030101010101" pitchFamily="2" charset="-122"/>
                <a:cs typeface="+mn-cs"/>
              </a:rPr>
              <a:t>θ</a:t>
            </a:r>
            <a:r>
              <a:rPr lang="en-US" altLang="zh-CN" sz="1200" kern="1200" dirty="0">
                <a:solidFill>
                  <a:schemeClr val="tx1"/>
                </a:solidFill>
                <a:effectLst/>
                <a:latin typeface="Arial" panose="020B0604020202020204" pitchFamily="34" charset="0"/>
                <a:ea typeface="宋体" panose="02010600030101010101" pitchFamily="2" charset="-122"/>
                <a:cs typeface="+mn-cs"/>
              </a:rPr>
              <a:t>. In this step,</a:t>
            </a:r>
            <a:r>
              <a:rPr lang="en" altLang="zh-CN" sz="1200" kern="1200" dirty="0">
                <a:solidFill>
                  <a:schemeClr val="tx1"/>
                </a:solidFill>
                <a:effectLst/>
                <a:latin typeface="Arial" panose="020B0604020202020204" pitchFamily="34" charset="0"/>
                <a:ea typeface="宋体" panose="02010600030101010101" pitchFamily="2" charset="-122"/>
                <a:cs typeface="+mn-cs"/>
              </a:rPr>
              <a:t> we fix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and update the policy parameters </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aiming to maximize the expected reward </a:t>
            </a:r>
            <a:r>
              <a:rPr lang="en" altLang="zh-CN" sz="1200" kern="1200" dirty="0" err="1">
                <a:solidFill>
                  <a:schemeClr val="tx1"/>
                </a:solidFill>
                <a:effectLst/>
                <a:latin typeface="Arial" panose="020B0604020202020204" pitchFamily="34" charset="0"/>
                <a:ea typeface="宋体" panose="02010600030101010101" pitchFamily="2" charset="-122"/>
                <a:cs typeface="+mn-cs"/>
              </a:rPr>
              <a:t>E</a:t>
            </a:r>
            <a:r>
              <a:rPr lang="en" altLang="zh-CN" sz="1200" b="1" kern="1200" dirty="0" err="1">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π(</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R(</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 </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US" altLang="zh-CN" sz="1200" kern="1200" dirty="0">
                <a:solidFill>
                  <a:schemeClr val="tx1"/>
                </a:solidFill>
                <a:effectLst/>
                <a:latin typeface="Arial" panose="020B0604020202020204" pitchFamily="34" charset="0"/>
                <a:ea typeface="宋体" panose="02010600030101010101" pitchFamily="2" charset="-122"/>
                <a:cs typeface="+mn-cs"/>
              </a:rPr>
              <a:t>. </a:t>
            </a:r>
            <a:r>
              <a:rPr lang="en" altLang="zh-CN" sz="1200" kern="1200" dirty="0">
                <a:solidFill>
                  <a:schemeClr val="tx1"/>
                </a:solidFill>
                <a:effectLst/>
                <a:latin typeface="Arial" panose="020B0604020202020204" pitchFamily="34" charset="0"/>
                <a:ea typeface="宋体" panose="02010600030101010101" pitchFamily="2" charset="-122"/>
                <a:cs typeface="+mn-cs"/>
              </a:rPr>
              <a:t>The reward R(</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ω) </a:t>
            </a:r>
            <a:r>
              <a:rPr lang="en" altLang="zh-CN" sz="1200" kern="1200" dirty="0">
                <a:solidFill>
                  <a:schemeClr val="tx1"/>
                </a:solidFill>
                <a:effectLst/>
                <a:latin typeface="Arial" panose="020B0604020202020204" pitchFamily="34" charset="0"/>
                <a:ea typeface="宋体" panose="02010600030101010101" pitchFamily="2" charset="-122"/>
                <a:cs typeface="+mn-cs"/>
              </a:rPr>
              <a:t>is computed on </a:t>
            </a:r>
            <a:r>
              <a:rPr lang="en" altLang="zh-CN" sz="1200" i="1" kern="1200" dirty="0">
                <a:solidFill>
                  <a:schemeClr val="tx1"/>
                </a:solidFill>
                <a:effectLst/>
                <a:latin typeface="Arial" panose="020B0604020202020204" pitchFamily="34" charset="0"/>
                <a:ea typeface="宋体" panose="02010600030101010101" pitchFamily="2" charset="-122"/>
                <a:cs typeface="+mn-cs"/>
              </a:rPr>
              <a:t>the validation set</a:t>
            </a:r>
            <a:r>
              <a:rPr lang="en" altLang="zh-CN" sz="1200" kern="1200" dirty="0">
                <a:solidFill>
                  <a:schemeClr val="tx1"/>
                </a:solidFill>
                <a:effectLst/>
                <a:latin typeface="Arial" panose="020B0604020202020204" pitchFamily="34" charset="0"/>
                <a:ea typeface="宋体" panose="02010600030101010101" pitchFamily="2" charset="-122"/>
                <a:cs typeface="+mn-cs"/>
              </a:rPr>
              <a:t>, rather than on the training set, to encourage ENAS to select models that generalize well rather than models that overfit the training set well.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l-GR"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12</a:t>
            </a:fld>
            <a:endParaRPr lang="en-US" altLang="zh-CN"/>
          </a:p>
        </p:txBody>
      </p:sp>
    </p:spTree>
    <p:extLst>
      <p:ext uri="{BB962C8B-B14F-4D97-AF65-F5344CB8AC3E}">
        <p14:creationId xmlns:p14="http://schemas.microsoft.com/office/powerpoint/2010/main" val="882060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As how to derive novel architectures from a trained ENAS model. First sample several models from the trained policy </a:t>
            </a:r>
            <a:r>
              <a:rPr lang="el-GR" altLang="zh-CN" sz="1200" kern="1200" dirty="0">
                <a:solidFill>
                  <a:schemeClr val="tx1"/>
                </a:solidFill>
                <a:effectLst/>
                <a:latin typeface="Arial" panose="020B0604020202020204" pitchFamily="34" charset="0"/>
                <a:ea typeface="宋体" panose="02010600030101010101" pitchFamily="2" charset="-122"/>
                <a:cs typeface="+mn-cs"/>
              </a:rPr>
              <a:t>π(</a:t>
            </a:r>
            <a:r>
              <a:rPr lang="en" altLang="zh-CN" sz="1200" b="1" kern="1200" dirty="0">
                <a:solidFill>
                  <a:schemeClr val="tx1"/>
                </a:solidFill>
                <a:effectLst/>
                <a:latin typeface="Arial" panose="020B0604020202020204" pitchFamily="34" charset="0"/>
                <a:ea typeface="宋体" panose="02010600030101010101" pitchFamily="2" charset="-122"/>
                <a:cs typeface="+mn-cs"/>
              </a:rPr>
              <a:t>m</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l-GR" altLang="zh-CN" sz="1200" kern="1200" dirty="0">
                <a:solidFill>
                  <a:schemeClr val="tx1"/>
                </a:solidFill>
                <a:effectLst/>
                <a:latin typeface="Arial" panose="020B0604020202020204" pitchFamily="34" charset="0"/>
                <a:ea typeface="宋体" panose="02010600030101010101" pitchFamily="2" charset="-122"/>
                <a:cs typeface="+mn-cs"/>
              </a:rPr>
              <a:t>θ). </a:t>
            </a:r>
            <a:r>
              <a:rPr lang="en" altLang="zh-CN" sz="1200" kern="1200" dirty="0">
                <a:solidFill>
                  <a:schemeClr val="tx1"/>
                </a:solidFill>
                <a:effectLst/>
                <a:latin typeface="Arial" panose="020B0604020202020204" pitchFamily="34" charset="0"/>
                <a:ea typeface="宋体" panose="02010600030101010101" pitchFamily="2" charset="-122"/>
                <a:cs typeface="+mn-cs"/>
              </a:rPr>
              <a:t>For each sampled model, compute its reward on </a:t>
            </a:r>
            <a:r>
              <a:rPr lang="en" altLang="zh-CN" sz="1200" i="1" kern="1200" dirty="0">
                <a:solidFill>
                  <a:schemeClr val="tx1"/>
                </a:solidFill>
                <a:effectLst/>
                <a:latin typeface="Arial" panose="020B0604020202020204" pitchFamily="34" charset="0"/>
                <a:ea typeface="宋体" panose="02010600030101010101" pitchFamily="2" charset="-122"/>
                <a:cs typeface="+mn-cs"/>
              </a:rPr>
              <a:t>a single minibatch </a:t>
            </a:r>
            <a:r>
              <a:rPr lang="en" altLang="zh-CN" sz="1200" kern="1200" dirty="0">
                <a:solidFill>
                  <a:schemeClr val="tx1"/>
                </a:solidFill>
                <a:effectLst/>
                <a:latin typeface="Arial" panose="020B0604020202020204" pitchFamily="34" charset="0"/>
                <a:ea typeface="宋体" panose="02010600030101010101" pitchFamily="2" charset="-122"/>
                <a:cs typeface="+mn-cs"/>
              </a:rPr>
              <a:t>sampled from the validation set. And then take only the model with the highest reward to re-train from scratch.</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(It is possible to improve our experimental results by training all the sampled models from scratch and se- </a:t>
            </a:r>
            <a:r>
              <a:rPr lang="en" altLang="zh-CN" sz="1200" kern="1200" dirty="0" err="1">
                <a:solidFill>
                  <a:schemeClr val="tx1"/>
                </a:solidFill>
                <a:effectLst/>
                <a:latin typeface="Arial" panose="020B0604020202020204" pitchFamily="34" charset="0"/>
                <a:ea typeface="宋体" panose="02010600030101010101" pitchFamily="2" charset="-122"/>
                <a:cs typeface="+mn-cs"/>
              </a:rPr>
              <a:t>lecting</a:t>
            </a:r>
            <a:r>
              <a:rPr lang="en" altLang="zh-CN" sz="1200" kern="1200" dirty="0">
                <a:solidFill>
                  <a:schemeClr val="tx1"/>
                </a:solidFill>
                <a:effectLst/>
                <a:latin typeface="Arial" panose="020B0604020202020204" pitchFamily="34" charset="0"/>
                <a:ea typeface="宋体" panose="02010600030101010101" pitchFamily="2" charset="-122"/>
                <a:cs typeface="+mn-cs"/>
              </a:rPr>
              <a:t> the model with the highest performance on a separated validation set )</a:t>
            </a:r>
            <a:endParaRPr lang="en"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13</a:t>
            </a:fld>
            <a:endParaRPr lang="en-US" altLang="zh-CN"/>
          </a:p>
        </p:txBody>
      </p:sp>
    </p:spTree>
    <p:extLst>
      <p:ext uri="{BB962C8B-B14F-4D97-AF65-F5344CB8AC3E}">
        <p14:creationId xmlns:p14="http://schemas.microsoft.com/office/powerpoint/2010/main" val="6554883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The first </a:t>
            </a:r>
            <a:r>
              <a:rPr lang="en" altLang="zh-CN" sz="1200" kern="1200" dirty="0">
                <a:solidFill>
                  <a:schemeClr val="tx1"/>
                </a:solidFill>
                <a:effectLst/>
                <a:latin typeface="Arial" panose="020B0604020202020204" pitchFamily="34" charset="0"/>
                <a:ea typeface="宋体" panose="02010600030101010101" pitchFamily="2" charset="-122"/>
                <a:cs typeface="+mn-cs"/>
              </a:rPr>
              <a:t>experimental results are from employing ENAS to design recurrent cells on the Penn Treebank dataset.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Running on a single Nvidia GTX 1080Ti GPU, ENAS finds a recurrent cell in about 10 hours. The ENAS cell achieves a test perplexity of 55.8, which is on par with the existing state-of-the-art. It is better than all other search-based neural network as well as other manually-designed network.</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The ENAS cell shown at upper left</a:t>
            </a:r>
            <a:r>
              <a:rPr lang="zh-CN" altLang="en-US" sz="1200" kern="1200" dirty="0">
                <a:solidFill>
                  <a:schemeClr val="tx1"/>
                </a:solidFill>
                <a:effectLst/>
                <a:latin typeface="Arial" panose="020B0604020202020204" pitchFamily="34" charset="0"/>
                <a:ea typeface="宋体" panose="02010600030101010101" pitchFamily="2" charset="-122"/>
                <a:cs typeface="+mn-cs"/>
              </a:rPr>
              <a:t> </a:t>
            </a:r>
            <a:r>
              <a:rPr lang="en" altLang="zh-CN" sz="1200" kern="1200" dirty="0">
                <a:solidFill>
                  <a:schemeClr val="tx1"/>
                </a:solidFill>
                <a:effectLst/>
                <a:latin typeface="Arial" panose="020B0604020202020204" pitchFamily="34" charset="0"/>
                <a:ea typeface="宋体" panose="02010600030101010101" pitchFamily="2" charset="-122"/>
                <a:cs typeface="+mn-cs"/>
              </a:rPr>
              <a:t>has a few interesting properties.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First, all non-linearities in the cell are either </a:t>
            </a:r>
            <a:r>
              <a:rPr lang="en" altLang="zh-CN" sz="1200" kern="1200" dirty="0" err="1">
                <a:solidFill>
                  <a:schemeClr val="tx1"/>
                </a:solidFill>
                <a:effectLst/>
                <a:latin typeface="Arial" panose="020B0604020202020204" pitchFamily="34" charset="0"/>
                <a:ea typeface="宋体" panose="02010600030101010101" pitchFamily="2" charset="-122"/>
                <a:cs typeface="+mn-cs"/>
              </a:rPr>
              <a:t>ReLU</a:t>
            </a:r>
            <a:r>
              <a:rPr lang="en" altLang="zh-CN" sz="1200" kern="1200" dirty="0">
                <a:solidFill>
                  <a:schemeClr val="tx1"/>
                </a:solidFill>
                <a:effectLst/>
                <a:latin typeface="Arial" panose="020B0604020202020204" pitchFamily="34" charset="0"/>
                <a:ea typeface="宋体" panose="02010600030101010101" pitchFamily="2" charset="-122"/>
                <a:cs typeface="+mn-cs"/>
              </a:rPr>
              <a:t> or tanh, even though the search space also has two other functions: identity and sigmoid.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Second, this cell is a local optimum. When we randomly pick some nodes and switch the non-linearity into identity or sigmoid, the perplexity increases up to 8 points. Similarly, when we randomly switch some </a:t>
            </a:r>
            <a:r>
              <a:rPr lang="en" altLang="zh-CN" sz="1200" kern="1200" dirty="0" err="1">
                <a:solidFill>
                  <a:schemeClr val="tx1"/>
                </a:solidFill>
                <a:effectLst/>
                <a:latin typeface="Arial" panose="020B0604020202020204" pitchFamily="34" charset="0"/>
                <a:ea typeface="宋体" panose="02010600030101010101" pitchFamily="2" charset="-122"/>
                <a:cs typeface="+mn-cs"/>
              </a:rPr>
              <a:t>ReLU</a:t>
            </a:r>
            <a:r>
              <a:rPr lang="en" altLang="zh-CN" sz="1200" kern="1200" dirty="0">
                <a:solidFill>
                  <a:schemeClr val="tx1"/>
                </a:solidFill>
                <a:effectLst/>
                <a:latin typeface="Arial" panose="020B0604020202020204" pitchFamily="34" charset="0"/>
                <a:ea typeface="宋体" panose="02010600030101010101" pitchFamily="2" charset="-122"/>
                <a:cs typeface="+mn-cs"/>
              </a:rPr>
              <a:t> nodes into tanh or vice versa, the perplexity also increases, but only up to 3 points.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the output of our ENAS cell is an average of 6 nodes. This behavior is similar to that of </a:t>
            </a:r>
            <a:r>
              <a:rPr lang="en" altLang="zh-CN" sz="1200" i="1" kern="1200" dirty="0">
                <a:solidFill>
                  <a:schemeClr val="tx1"/>
                </a:solidFill>
                <a:effectLst/>
                <a:latin typeface="Arial" panose="020B0604020202020204" pitchFamily="34" charset="0"/>
                <a:ea typeface="宋体" panose="02010600030101010101" pitchFamily="2" charset="-122"/>
                <a:cs typeface="+mn-cs"/>
              </a:rPr>
              <a:t>Mix- </a:t>
            </a:r>
            <a:r>
              <a:rPr lang="en" altLang="zh-CN" sz="1200" i="1" kern="1200" dirty="0" err="1">
                <a:solidFill>
                  <a:schemeClr val="tx1"/>
                </a:solidFill>
                <a:effectLst/>
                <a:latin typeface="Arial" panose="020B0604020202020204" pitchFamily="34" charset="0"/>
                <a:ea typeface="宋体" panose="02010600030101010101" pitchFamily="2" charset="-122"/>
                <a:cs typeface="+mn-cs"/>
              </a:rPr>
              <a:t>ture</a:t>
            </a:r>
            <a:r>
              <a:rPr lang="en" altLang="zh-CN" sz="1200" i="1" kern="1200" dirty="0">
                <a:solidFill>
                  <a:schemeClr val="tx1"/>
                </a:solidFill>
                <a:effectLst/>
                <a:latin typeface="Arial" panose="020B0604020202020204" pitchFamily="34" charset="0"/>
                <a:ea typeface="宋体" panose="02010600030101010101" pitchFamily="2" charset="-122"/>
                <a:cs typeface="+mn-cs"/>
              </a:rPr>
              <a:t> of Contexts </a:t>
            </a:r>
            <a:r>
              <a:rPr lang="en" altLang="zh-CN" sz="1200" kern="1200" dirty="0">
                <a:solidFill>
                  <a:schemeClr val="tx1"/>
                </a:solidFill>
                <a:effectLst/>
                <a:latin typeface="Arial" panose="020B0604020202020204" pitchFamily="34" charset="0"/>
                <a:ea typeface="宋体" panose="02010600030101010101" pitchFamily="2" charset="-122"/>
                <a:cs typeface="+mn-cs"/>
              </a:rPr>
              <a:t>(</a:t>
            </a:r>
            <a:r>
              <a:rPr lang="en" altLang="zh-CN" sz="1200" kern="1200" dirty="0" err="1">
                <a:solidFill>
                  <a:schemeClr val="tx1"/>
                </a:solidFill>
                <a:effectLst/>
                <a:latin typeface="Arial" panose="020B0604020202020204" pitchFamily="34" charset="0"/>
                <a:ea typeface="宋体" panose="02010600030101010101" pitchFamily="2" charset="-122"/>
                <a:cs typeface="+mn-cs"/>
              </a:rPr>
              <a:t>MoC</a:t>
            </a:r>
            <a:r>
              <a:rPr lang="en" altLang="zh-CN" sz="1200" kern="1200" dirty="0">
                <a:solidFill>
                  <a:schemeClr val="tx1"/>
                </a:solidFill>
                <a:effectLst/>
                <a:latin typeface="Arial" panose="020B0604020202020204" pitchFamily="34" charset="0"/>
                <a:ea typeface="宋体" panose="02010600030101010101" pitchFamily="2" charset="-122"/>
                <a:cs typeface="+mn-cs"/>
              </a:rPr>
              <a:t>)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14</a:t>
            </a:fld>
            <a:endParaRPr lang="en-US" altLang="zh-CN"/>
          </a:p>
        </p:txBody>
      </p:sp>
    </p:spTree>
    <p:extLst>
      <p:ext uri="{BB962C8B-B14F-4D97-AF65-F5344CB8AC3E}">
        <p14:creationId xmlns:p14="http://schemas.microsoft.com/office/powerpoint/2010/main" val="38651103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a:solidFill>
                  <a:schemeClr val="tx1"/>
                </a:solidFill>
                <a:effectLst/>
                <a:latin typeface="Arial" panose="020B0604020202020204" pitchFamily="34" charset="0"/>
                <a:ea typeface="宋体" panose="02010600030101010101" pitchFamily="2" charset="-122"/>
                <a:cs typeface="+mn-cs"/>
              </a:rPr>
              <a:t>ENAS</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的最终结果不如</a:t>
            </a:r>
            <a:r>
              <a:rPr lang="en" altLang="zh-CN" sz="1200" b="0" i="0" kern="1200" dirty="0">
                <a:solidFill>
                  <a:schemeClr val="tx1"/>
                </a:solidFill>
                <a:effectLst/>
                <a:latin typeface="Arial" panose="020B0604020202020204" pitchFamily="34" charset="0"/>
                <a:ea typeface="宋体" panose="02010600030101010101" pitchFamily="2" charset="-122"/>
                <a:cs typeface="+mn-cs"/>
              </a:rPr>
              <a:t>NAS</a:t>
            </a:r>
            <a:r>
              <a:rPr lang="zh-CN" altLang="en" sz="1200" b="0" i="0" kern="1200" dirty="0">
                <a:solidFill>
                  <a:schemeClr val="tx1"/>
                </a:solidFill>
                <a:effectLst/>
                <a:latin typeface="Arial" panose="020B0604020202020204" pitchFamily="34" charset="0"/>
                <a:ea typeface="宋体" panose="02010600030101010101" pitchFamily="2" charset="-122"/>
                <a:cs typeface="+mn-cs"/>
              </a:rPr>
              <a: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这是因为</a:t>
            </a:r>
            <a:r>
              <a:rPr lang="en" altLang="zh-CN" sz="1200" b="0" i="0" kern="1200" dirty="0">
                <a:solidFill>
                  <a:schemeClr val="tx1"/>
                </a:solidFill>
                <a:effectLst/>
                <a:latin typeface="Arial" panose="020B0604020202020204" pitchFamily="34" charset="0"/>
                <a:ea typeface="宋体" panose="02010600030101010101" pitchFamily="2" charset="-122"/>
                <a:cs typeface="+mn-cs"/>
              </a:rPr>
              <a:t>ENAS</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没有像</a:t>
            </a:r>
            <a:r>
              <a:rPr lang="en" altLang="zh-CN" sz="1200" b="0" i="0" kern="1200" dirty="0">
                <a:solidFill>
                  <a:schemeClr val="tx1"/>
                </a:solidFill>
                <a:effectLst/>
                <a:latin typeface="Arial" panose="020B0604020202020204" pitchFamily="34" charset="0"/>
                <a:ea typeface="宋体" panose="02010600030101010101" pitchFamily="2" charset="-122"/>
                <a:cs typeface="+mn-cs"/>
              </a:rPr>
              <a:t>NAS</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那样从训练后的</a:t>
            </a:r>
            <a:r>
              <a:rPr lang="en" altLang="zh-CN" sz="1200" b="0" i="0" kern="1200" dirty="0">
                <a:solidFill>
                  <a:schemeClr val="tx1"/>
                </a:solidFill>
                <a:effectLst/>
                <a:latin typeface="Arial" panose="020B0604020202020204" pitchFamily="34" charset="0"/>
                <a:ea typeface="宋体" panose="02010600030101010101" pitchFamily="2" charset="-122"/>
                <a:cs typeface="+mn-cs"/>
              </a:rPr>
              <a:t>controller</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中采样多个模型架构，然后从中选出在验证集上表现最好的一个。但是即便效果不如</a:t>
            </a:r>
            <a:r>
              <a:rPr lang="en" altLang="zh-CN" sz="1200" b="0" i="0" kern="1200" dirty="0">
                <a:solidFill>
                  <a:schemeClr val="tx1"/>
                </a:solidFill>
                <a:effectLst/>
                <a:latin typeface="Arial" panose="020B0604020202020204" pitchFamily="34" charset="0"/>
                <a:ea typeface="宋体" panose="02010600030101010101" pitchFamily="2" charset="-122"/>
                <a:cs typeface="+mn-cs"/>
              </a:rPr>
              <a:t>NAS</a:t>
            </a:r>
            <a:r>
              <a:rPr lang="zh-CN" altLang="en" sz="1200" b="0" i="0" kern="1200" dirty="0">
                <a:solidFill>
                  <a:schemeClr val="tx1"/>
                </a:solidFill>
                <a:effectLst/>
                <a:latin typeface="Arial" panose="020B0604020202020204" pitchFamily="34" charset="0"/>
                <a:ea typeface="宋体" panose="02010600030101010101" pitchFamily="2" charset="-122"/>
                <a:cs typeface="+mn-cs"/>
              </a:rPr>
              <a: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但是</a:t>
            </a:r>
            <a:r>
              <a:rPr lang="en" altLang="zh-CN" sz="1200" b="0" i="0" kern="1200" dirty="0">
                <a:solidFill>
                  <a:schemeClr val="tx1"/>
                </a:solidFill>
                <a:effectLst/>
                <a:latin typeface="Arial" panose="020B0604020202020204" pitchFamily="34" charset="0"/>
                <a:ea typeface="宋体" panose="02010600030101010101" pitchFamily="2" charset="-122"/>
                <a:cs typeface="+mn-cs"/>
              </a:rPr>
              <a:t>ENAS</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效果并不差太多，而且训练效率大幅提升。</a:t>
            </a:r>
            <a:br>
              <a:rPr lang="en" altLang="zh-CN" dirty="0"/>
            </a:br>
            <a:r>
              <a:rPr lang="en" altLang="zh-CN" sz="1200" b="0" i="0" kern="1200" dirty="0">
                <a:solidFill>
                  <a:schemeClr val="tx1"/>
                </a:solidFill>
                <a:effectLst/>
                <a:latin typeface="Arial" panose="020B0604020202020204" pitchFamily="34" charset="0"/>
                <a:ea typeface="宋体" panose="02010600030101010101" pitchFamily="2" charset="-122"/>
                <a:cs typeface="+mn-cs"/>
              </a:rPr>
              <a:t>The final result of ENAS is not as good as NAS. This is because ENAS does not sample multiple model architectures from the trained controller like NAS, and then select the one that performs best on the validation set. But even if the effect is not as good as NAS, the effect of ENAS is not too bad, and the training efficiency is greatly improved.</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15</a:t>
            </a:fld>
            <a:endParaRPr lang="en-US" altLang="zh-CN"/>
          </a:p>
        </p:txBody>
      </p:sp>
    </p:spTree>
    <p:extLst>
      <p:ext uri="{BB962C8B-B14F-4D97-AF65-F5344CB8AC3E}">
        <p14:creationId xmlns:p14="http://schemas.microsoft.com/office/powerpoint/2010/main" val="914746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16</a:t>
            </a:fld>
            <a:endParaRPr lang="en-US" altLang="zh-CN"/>
          </a:p>
        </p:txBody>
      </p:sp>
    </p:spTree>
    <p:extLst>
      <p:ext uri="{BB962C8B-B14F-4D97-AF65-F5344CB8AC3E}">
        <p14:creationId xmlns:p14="http://schemas.microsoft.com/office/powerpoint/2010/main" val="2567207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My presentation will expand from the following four parts.</a:t>
            </a:r>
          </a:p>
          <a:p>
            <a:r>
              <a:rPr lang="en-US" altLang="zh-CN" dirty="0"/>
              <a:t>Firstly, I will introduce the overview of NAS.</a:t>
            </a:r>
          </a:p>
          <a:p>
            <a:r>
              <a:rPr lang="en-US" altLang="zh-CN" dirty="0"/>
              <a:t>Then, I will state the motivation and contribution.</a:t>
            </a:r>
          </a:p>
          <a:p>
            <a:r>
              <a:rPr lang="en-US" altLang="zh-CN" dirty="0"/>
              <a:t>Next, I will describe the methods of ENAS in detail.</a:t>
            </a:r>
          </a:p>
          <a:p>
            <a:r>
              <a:rPr lang="en-US" altLang="zh-CN" dirty="0"/>
              <a:t>Finally, I will introduce the experiments and the results.</a:t>
            </a:r>
            <a:endParaRPr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2</a:t>
            </a:fld>
            <a:endParaRPr lang="en-US" altLang="zh-CN"/>
          </a:p>
        </p:txBody>
      </p:sp>
    </p:spTree>
    <p:extLst>
      <p:ext uri="{BB962C8B-B14F-4D97-AF65-F5344CB8AC3E}">
        <p14:creationId xmlns:p14="http://schemas.microsoft.com/office/powerpoint/2010/main" val="2594222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 altLang="zh-CN" dirty="0"/>
            </a:br>
            <a:r>
              <a:rPr lang="en" altLang="zh-CN" sz="1200" b="0" i="0" kern="1200" dirty="0">
                <a:solidFill>
                  <a:schemeClr val="tx1"/>
                </a:solidFill>
                <a:effectLst/>
                <a:latin typeface="Arial" panose="020B0604020202020204" pitchFamily="34" charset="0"/>
                <a:ea typeface="宋体" panose="02010600030101010101" pitchFamily="2" charset="-122"/>
                <a:cs typeface="+mn-cs"/>
              </a:rPr>
              <a:t>As shown in this Figure, the classic NAS method uses a RNN as the controller to generate a child network(sub-network). Then train </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 altLang="zh-CN" sz="1200" b="0" i="0" kern="1200" dirty="0">
                <a:solidFill>
                  <a:schemeClr val="tx1"/>
                </a:solidFill>
                <a:effectLst/>
                <a:latin typeface="Arial" panose="020B0604020202020204" pitchFamily="34" charset="0"/>
                <a:ea typeface="宋体" panose="02010600030101010101" pitchFamily="2" charset="-122"/>
                <a:cs typeface="+mn-cs"/>
              </a:rPr>
              <a:t>the  child-network and evaluate it to obtain its network performance. (such as the classification accuracy), Finally its performance will be used as the reward to update the controller parameters. However, the performance of the child-network is not differentiable, and we cannot directly optimize the controller using stochastic gradient descent. Fortunately, Reinforcement Learning is a powerful tool. With RL, we can use the policy gradient strategy to directly update the controller parameters.</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3</a:t>
            </a:fld>
            <a:endParaRPr lang="en-US" altLang="zh-CN"/>
          </a:p>
        </p:txBody>
      </p:sp>
    </p:spTree>
    <p:extLst>
      <p:ext uri="{BB962C8B-B14F-4D97-AF65-F5344CB8AC3E}">
        <p14:creationId xmlns:p14="http://schemas.microsoft.com/office/powerpoint/2010/main" val="1393491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 is some problem of the most common NAS.</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4</a:t>
            </a:fld>
            <a:endParaRPr lang="en-US" altLang="zh-CN"/>
          </a:p>
        </p:txBody>
      </p:sp>
    </p:spTree>
    <p:extLst>
      <p:ext uri="{BB962C8B-B14F-4D97-AF65-F5344CB8AC3E}">
        <p14:creationId xmlns:p14="http://schemas.microsoft.com/office/powerpoint/2010/main" val="119163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So in order to solve the bottleneck of NAS, this paper proposes a much faster and efficient approach for automatic model design, named ENAS. </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5</a:t>
            </a:fld>
            <a:endParaRPr lang="en-US" altLang="zh-CN"/>
          </a:p>
        </p:txBody>
      </p:sp>
    </p:spTree>
    <p:extLst>
      <p:ext uri="{BB962C8B-B14F-4D97-AF65-F5344CB8AC3E}">
        <p14:creationId xmlns:p14="http://schemas.microsoft.com/office/powerpoint/2010/main" val="4063008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Next, I will describe the methods of ENAS in detail.</a:t>
            </a:r>
          </a:p>
          <a:p>
            <a:r>
              <a:rPr kumimoji="1" lang="en-US" altLang="zh-CN" sz="1200" dirty="0"/>
              <a:t>In ENAS, the search space is represented as a single </a:t>
            </a:r>
            <a:r>
              <a:rPr kumimoji="1" lang="en-US" altLang="zh-CN" sz="1200" i="1" dirty="0"/>
              <a:t>directed acyclic graph, a</a:t>
            </a:r>
            <a:r>
              <a:rPr lang="en" altLang="zh-CN" sz="1200" b="0" i="0" kern="1200" dirty="0" err="1">
                <a:solidFill>
                  <a:schemeClr val="tx1"/>
                </a:solidFill>
                <a:effectLst/>
                <a:latin typeface="Arial" panose="020B0604020202020204" pitchFamily="34" charset="0"/>
                <a:ea typeface="宋体" panose="02010600030101010101" pitchFamily="2" charset="-122"/>
                <a:cs typeface="+mn-cs"/>
              </a:rPr>
              <a:t>bbreviated</a:t>
            </a:r>
            <a:r>
              <a:rPr lang="en" altLang="zh-CN" sz="1200" b="0" i="0" kern="1200" dirty="0">
                <a:solidFill>
                  <a:schemeClr val="tx1"/>
                </a:solidFill>
                <a:effectLst/>
                <a:latin typeface="Arial" panose="020B0604020202020204" pitchFamily="34" charset="0"/>
                <a:ea typeface="宋体" panose="02010600030101010101" pitchFamily="2" charset="-122"/>
                <a:cs typeface="+mn-cs"/>
              </a:rPr>
              <a:t> as DAG. </a:t>
            </a:r>
            <a:r>
              <a:rPr kumimoji="1" lang="en-US" altLang="zh-CN" sz="1200" dirty="0"/>
              <a:t>A DAG is the superposition of all possible child models.</a:t>
            </a:r>
            <a:r>
              <a:rPr kumimoji="1" lang="zh-CN" altLang="en-US" sz="1200" dirty="0"/>
              <a:t> </a:t>
            </a:r>
            <a:r>
              <a:rPr kumimoji="1" lang="en-US" altLang="zh-CN" sz="1200" dirty="0"/>
              <a:t>As shown in the figure, there are 6 nodes in the DAG, with all possible edges.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sz="1200" dirty="0"/>
              <a:t>A sub-graph taken from the DAG represents a child model. </a:t>
            </a:r>
            <a:r>
              <a:rPr lang="en" altLang="zh-CN" sz="1200" dirty="0"/>
              <a:t>The nodes represent the local computations and the edges represent the flow of information.</a:t>
            </a:r>
          </a:p>
          <a:p>
            <a:endParaRPr kumimoji="1" lang="en-US" altLang="zh-CN" sz="1200"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6</a:t>
            </a:fld>
            <a:endParaRPr lang="en-US" altLang="zh-CN"/>
          </a:p>
        </p:txBody>
      </p:sp>
    </p:spTree>
    <p:extLst>
      <p:ext uri="{BB962C8B-B14F-4D97-AF65-F5344CB8AC3E}">
        <p14:creationId xmlns:p14="http://schemas.microsoft.com/office/powerpoint/2010/main" val="1995029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For the first part, I will introduce how the ENAS design a recurrent cell.</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The controller of ENAS is an RNN that decides: 1) which edges are activated and 2) which computations are performed at each node in the DAG. To create a recurrent cell, the controller need to  sample N blocks of decisions. And  the figure above illustrates the ENAS mechanism via a simple example recurrent cell with N = 4 computational nodes.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Node 1 takes </a:t>
            </a:r>
            <a:r>
              <a:rPr lang="en" altLang="zh-CN" sz="1200" kern="1200" dirty="0" err="1">
                <a:solidFill>
                  <a:schemeClr val="tx1"/>
                </a:solidFill>
                <a:effectLst/>
                <a:latin typeface="Arial" panose="020B0604020202020204" pitchFamily="34" charset="0"/>
                <a:ea typeface="宋体" panose="02010600030101010101" pitchFamily="2" charset="-122"/>
                <a:cs typeface="+mn-cs"/>
              </a:rPr>
              <a:t>x_t</a:t>
            </a:r>
            <a:r>
              <a:rPr lang="en" altLang="zh-CN" sz="1200" kern="1200" dirty="0">
                <a:solidFill>
                  <a:schemeClr val="tx1"/>
                </a:solidFill>
                <a:effectLst/>
                <a:latin typeface="Arial" panose="020B0604020202020204" pitchFamily="34" charset="0"/>
                <a:ea typeface="宋体" panose="02010600030101010101" pitchFamily="2" charset="-122"/>
                <a:cs typeface="+mn-cs"/>
              </a:rPr>
              <a:t> as the input signal, and it needs to sample an activation function. It chooses tanh in the </a:t>
            </a:r>
            <a:r>
              <a:rPr lang="en" altLang="zh-CN" dirty="0"/>
              <a:t>Schematic diagram.</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 altLang="zh-CN" sz="1200" kern="1200" dirty="0">
                <a:solidFill>
                  <a:schemeClr val="tx1"/>
                </a:solidFill>
                <a:effectLst/>
                <a:latin typeface="Arial" panose="020B0604020202020204" pitchFamily="34" charset="0"/>
                <a:ea typeface="宋体" panose="02010600030101010101" pitchFamily="2" charset="-122"/>
                <a:cs typeface="+mn-cs"/>
              </a:rPr>
              <a:t>For the node 2,3,4, they need to samples a previous index and an activation function. Take node 4 as an example, it samples node 1 as input as </a:t>
            </a:r>
            <a:r>
              <a:rPr lang="en" altLang="zh-CN" sz="1200" kern="1200" dirty="0" err="1">
                <a:solidFill>
                  <a:schemeClr val="tx1"/>
                </a:solidFill>
                <a:effectLst/>
                <a:latin typeface="Arial" panose="020B0604020202020204" pitchFamily="34" charset="0"/>
                <a:ea typeface="宋体" panose="02010600030101010101" pitchFamily="2" charset="-122"/>
                <a:cs typeface="+mn-cs"/>
              </a:rPr>
              <a:t>ReLU</a:t>
            </a:r>
            <a:r>
              <a:rPr lang="en" altLang="zh-CN" sz="1200" kern="1200" dirty="0">
                <a:solidFill>
                  <a:schemeClr val="tx1"/>
                </a:solidFill>
                <a:effectLst/>
                <a:latin typeface="Arial" panose="020B0604020202020204" pitchFamily="34" charset="0"/>
                <a:ea typeface="宋体" panose="02010600030101010101" pitchFamily="2" charset="-122"/>
                <a:cs typeface="+mn-cs"/>
              </a:rPr>
              <a:t> as the activation function.</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7</a:t>
            </a:fld>
            <a:endParaRPr lang="en-US" altLang="zh-CN"/>
          </a:p>
        </p:txBody>
      </p:sp>
    </p:spTree>
    <p:extLst>
      <p:ext uri="{BB962C8B-B14F-4D97-AF65-F5344CB8AC3E}">
        <p14:creationId xmlns:p14="http://schemas.microsoft.com/office/powerpoint/2010/main" val="2842841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In the example above</a:t>
            </a:r>
          </a:p>
          <a:p>
            <a:r>
              <a:rPr kumimoji="1" lang="en-US" altLang="zh-CN" dirty="0"/>
              <a:t>(For any child model, as long as node 4 chooses node 1 as input this time, then W1,4 will be used).</a:t>
            </a:r>
          </a:p>
          <a:p>
            <a:endParaRPr kumimoji="1" lang="en-US" altLang="zh-CN" dirty="0"/>
          </a:p>
          <a:p>
            <a:r>
              <a:rPr kumimoji="1" lang="en-US" altLang="zh-CN" dirty="0"/>
              <a:t>If the recurrent …… N power of 4</a:t>
            </a:r>
            <a:r>
              <a:rPr kumimoji="1" lang="zh-CN" altLang="en-US" dirty="0"/>
              <a:t> </a:t>
            </a:r>
            <a:r>
              <a:rPr kumimoji="1" lang="en-US" altLang="zh-CN" dirty="0"/>
              <a:t>multiplies n factorial.</a:t>
            </a:r>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8</a:t>
            </a:fld>
            <a:endParaRPr lang="en-US" altLang="zh-CN"/>
          </a:p>
        </p:txBody>
      </p:sp>
    </p:spTree>
    <p:extLst>
      <p:ext uri="{BB962C8B-B14F-4D97-AF65-F5344CB8AC3E}">
        <p14:creationId xmlns:p14="http://schemas.microsoft.com/office/powerpoint/2010/main" val="1812476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For the second part, I will introduce how the ENAS design a convolutional Network.</a:t>
            </a:r>
          </a:p>
          <a:p>
            <a:r>
              <a:rPr lang="en" altLang="zh-CN" sz="1200" kern="1200" dirty="0">
                <a:solidFill>
                  <a:schemeClr val="tx1"/>
                </a:solidFill>
                <a:effectLst/>
                <a:latin typeface="Arial" panose="020B0604020202020204" pitchFamily="34" charset="0"/>
                <a:ea typeface="宋体" panose="02010600030101010101" pitchFamily="2" charset="-122"/>
                <a:cs typeface="+mn-cs"/>
              </a:rPr>
              <a:t>In the search space for convolutional models, the controller RNN also samples two sets of decisions at each decision block: 1) what previous nodes to connect to and 2) what computation operation to use.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There are totally 6 operations to choose for each node. </a:t>
            </a:r>
            <a:r>
              <a:rPr kumimoji="1" lang="en" altLang="zh-CN" sz="1200" kern="1200" dirty="0">
                <a:solidFill>
                  <a:schemeClr val="tx1"/>
                </a:solidFill>
                <a:effectLst/>
                <a:latin typeface="Arial" panose="020B0604020202020204" pitchFamily="34" charset="0"/>
                <a:ea typeface="宋体" panose="02010600030101010101" pitchFamily="2" charset="-122"/>
                <a:cs typeface="+mn-cs"/>
              </a:rPr>
              <a:t>There are 4 nodes in the </a:t>
            </a:r>
            <a:r>
              <a:rPr lang="en" altLang="zh-CN" sz="1200" kern="1200" dirty="0">
                <a:solidFill>
                  <a:schemeClr val="tx1"/>
                </a:solidFill>
                <a:effectLst/>
                <a:latin typeface="Arial" panose="020B0604020202020204" pitchFamily="34" charset="0"/>
                <a:ea typeface="宋体" panose="02010600030101010101" pitchFamily="2" charset="-122"/>
                <a:cs typeface="+mn-cs"/>
              </a:rPr>
              <a:t>example shown in the figure, at layer k = 4, the controller samples previous indices {1, 3}, so the outputs of layers 1 and 3 are concatenated along their depth dimension and sent to layer 4. </a:t>
            </a:r>
            <a:endParaRPr lang="en"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9CC6F31E-CEFA-4A0F-B98B-F1B6E875DC9A}" type="slidenum">
              <a:rPr lang="en-US" altLang="zh-CN" smtClean="0"/>
              <a:t>9</a:t>
            </a:fld>
            <a:endParaRPr lang="en-US" altLang="zh-CN"/>
          </a:p>
        </p:txBody>
      </p:sp>
    </p:spTree>
    <p:extLst>
      <p:ext uri="{BB962C8B-B14F-4D97-AF65-F5344CB8AC3E}">
        <p14:creationId xmlns:p14="http://schemas.microsoft.com/office/powerpoint/2010/main" val="279223379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9"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4" name="Picture 31" descr="rightbar_v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400800" y="1258888"/>
            <a:ext cx="2514600" cy="533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5" descr="grid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964238"/>
            <a:ext cx="1379538" cy="89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14"/>
          <p:cNvSpPr>
            <a:spLocks noChangeArrowheads="1"/>
          </p:cNvSpPr>
          <p:nvPr/>
        </p:nvSpPr>
        <p:spPr bwMode="auto">
          <a:xfrm>
            <a:off x="1447800" y="6705600"/>
            <a:ext cx="7696200" cy="152400"/>
          </a:xfrm>
          <a:prstGeom prst="rect">
            <a:avLst/>
          </a:prstGeom>
          <a:gradFill rotWithShape="1">
            <a:gsLst>
              <a:gs pos="0">
                <a:srgbClr val="FFFFFF"/>
              </a:gs>
              <a:gs pos="100000">
                <a:srgbClr val="159DCD"/>
              </a:gs>
            </a:gsLst>
            <a:lin ang="5400000" scaled="1"/>
          </a:gradFill>
          <a:ln>
            <a:noFill/>
          </a:ln>
          <a:extLst>
            <a:ext uri="{91240B29-F687-4F45-9708-019B960494DF}">
              <a14:hiddenLine xmlns:a14="http://schemas.microsoft.com/office/drawing/2010/main" w="0">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a:p>
        </p:txBody>
      </p:sp>
      <p:pic>
        <p:nvPicPr>
          <p:cNvPr id="7" name="Picture 21" descr="图片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256588" y="198438"/>
            <a:ext cx="860425" cy="576262"/>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8" name="Picture 22" descr="图片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629275" y="198438"/>
            <a:ext cx="858838" cy="576262"/>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9" name="Picture 23" descr="图片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752975" y="198438"/>
            <a:ext cx="858838" cy="576262"/>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0" name="Picture 24" descr="图片3"/>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6505575" y="198438"/>
            <a:ext cx="858838" cy="576262"/>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1" name="Picture 25" descr="图片4"/>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380288" y="198438"/>
            <a:ext cx="860425" cy="576262"/>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2" name="图片 23"/>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34925"/>
            <a:ext cx="8286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0" name="Rectangle 4"/>
          <p:cNvSpPr>
            <a:spLocks noGrp="1" noChangeArrowheads="1"/>
          </p:cNvSpPr>
          <p:nvPr>
            <p:ph type="ctrTitle"/>
          </p:nvPr>
        </p:nvSpPr>
        <p:spPr>
          <a:xfrm>
            <a:off x="685800" y="2130425"/>
            <a:ext cx="7772400" cy="1470025"/>
          </a:xfrm>
        </p:spPr>
        <p:txBody>
          <a:bodyPr/>
          <a:lstStyle>
            <a:lvl1pPr>
              <a:defRPr sz="5400" b="1" baseline="0">
                <a:solidFill>
                  <a:srgbClr val="C00000"/>
                </a:solidFill>
                <a:latin typeface="+mj-lt"/>
              </a:defRPr>
            </a:lvl1pPr>
          </a:lstStyle>
          <a:p>
            <a:r>
              <a:rPr lang="zh-CN" altLang="en-US" dirty="0"/>
              <a:t>单击此处编辑母版标题样式</a:t>
            </a:r>
          </a:p>
        </p:txBody>
      </p:sp>
      <p:sp>
        <p:nvSpPr>
          <p:cNvPr id="14341" name="Rectangle 5"/>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baseline="0"/>
            </a:lvl1pPr>
          </a:lstStyle>
          <a:p>
            <a:r>
              <a:rPr lang="zh-CN" altLang="en-US" dirty="0"/>
              <a:t>单击此处编辑母版副标题样式</a:t>
            </a:r>
          </a:p>
        </p:txBody>
      </p:sp>
      <p:sp>
        <p:nvSpPr>
          <p:cNvPr id="13" name="Rectangle 6"/>
          <p:cNvSpPr>
            <a:spLocks noGrp="1" noChangeArrowheads="1"/>
          </p:cNvSpPr>
          <p:nvPr>
            <p:ph type="dt" sz="half" idx="10"/>
          </p:nvPr>
        </p:nvSpPr>
        <p:spPr bwMode="auto">
          <a:xfrm>
            <a:off x="457200" y="6245225"/>
            <a:ext cx="2133600" cy="476250"/>
          </a:xfrm>
          <a:prstGeom prst="rect">
            <a:avLst/>
          </a:prstGeom>
          <a:ln>
            <a:miter lim="800000"/>
          </a:ln>
        </p:spPr>
        <p:txBody>
          <a:bodyPr vert="horz" wrap="square" lIns="91440" tIns="45720" rIns="91440" bIns="45720" numCol="1" anchor="t" anchorCtr="0" compatLnSpc="1"/>
          <a:lstStyle>
            <a:lvl1pPr eaLnBrk="1" hangingPunct="1">
              <a:defRPr sz="1400">
                <a:latin typeface="Arial" panose="020B0604020202020204" pitchFamily="34" charset="0"/>
                <a:ea typeface="宋体" panose="02010600030101010101" pitchFamily="2" charset="-122"/>
              </a:defRPr>
            </a:lvl1pPr>
          </a:lstStyle>
          <a:p>
            <a:pPr>
              <a:defRPr/>
            </a:pPr>
            <a:endParaRPr lang="en-US" altLang="zh-CN"/>
          </a:p>
        </p:txBody>
      </p:sp>
      <p:sp>
        <p:nvSpPr>
          <p:cNvPr id="14" name="Rectangle 7"/>
          <p:cNvSpPr>
            <a:spLocks noGrp="1" noChangeArrowheads="1"/>
          </p:cNvSpPr>
          <p:nvPr>
            <p:ph type="ftr" sz="quarter" idx="11"/>
          </p:nvPr>
        </p:nvSpPr>
        <p:spPr>
          <a:xfrm>
            <a:off x="3124200" y="6248400"/>
            <a:ext cx="2895600" cy="476250"/>
          </a:xfrm>
        </p:spPr>
        <p:txBody>
          <a:bodyPr/>
          <a:lstStyle>
            <a:lvl1pPr>
              <a:defRPr/>
            </a:lvl1pPr>
          </a:lstStyle>
          <a:p>
            <a:pPr>
              <a:defRPr/>
            </a:pPr>
            <a:endParaRPr lang="en-US" altLang="zh-CN"/>
          </a:p>
        </p:txBody>
      </p:sp>
      <p:sp>
        <p:nvSpPr>
          <p:cNvPr id="15" name="Rectangle 8"/>
          <p:cNvSpPr>
            <a:spLocks noGrp="1" noChangeArrowheads="1"/>
          </p:cNvSpPr>
          <p:nvPr>
            <p:ph type="sldNum" sz="quarter" idx="12"/>
          </p:nvPr>
        </p:nvSpPr>
        <p:spPr>
          <a:xfrm>
            <a:off x="8534400" y="6381750"/>
            <a:ext cx="609600" cy="476250"/>
          </a:xfrm>
        </p:spPr>
        <p:txBody>
          <a:bodyPr/>
          <a:lstStyle>
            <a:lvl1pPr>
              <a:defRPr b="1">
                <a:solidFill>
                  <a:schemeClr val="accent1">
                    <a:lumMod val="50000"/>
                  </a:schemeClr>
                </a:solidFill>
              </a:defRPr>
            </a:lvl1pPr>
          </a:lstStyle>
          <a:p>
            <a:pPr>
              <a:defRPr/>
            </a:pPr>
            <a:fld id="{34B00919-0364-4EB6-821C-0E6A7AEDEB92}" type="slidenum">
              <a:rPr lang="en-US" altLang="zh-CN"/>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9"/>
          <p:cNvSpPr>
            <a:spLocks noGrp="1" noChangeArrowheads="1"/>
          </p:cNvSpPr>
          <p:nvPr>
            <p:ph type="ftr" sz="quarter" idx="10"/>
          </p:nvPr>
        </p:nvSpPr>
        <p:spPr/>
        <p:txBody>
          <a:bodyPr/>
          <a:lstStyle>
            <a:lvl1pPr>
              <a:defRPr/>
            </a:lvl1pPr>
          </a:lstStyle>
          <a:p>
            <a:pPr>
              <a:defRPr/>
            </a:pPr>
            <a:endParaRPr lang="en-US" altLang="zh-CN"/>
          </a:p>
        </p:txBody>
      </p:sp>
      <p:sp>
        <p:nvSpPr>
          <p:cNvPr id="5" name="Rectangle 10"/>
          <p:cNvSpPr>
            <a:spLocks noGrp="1" noChangeArrowheads="1"/>
          </p:cNvSpPr>
          <p:nvPr>
            <p:ph type="sldNum" sz="quarter" idx="11"/>
          </p:nvPr>
        </p:nvSpPr>
        <p:spPr/>
        <p:txBody>
          <a:bodyPr/>
          <a:lstStyle>
            <a:lvl1pPr>
              <a:defRPr/>
            </a:lvl1pPr>
          </a:lstStyle>
          <a:p>
            <a:pPr>
              <a:defRPr/>
            </a:pPr>
            <a:fld id="{F6EE027C-D134-40B6-B8C7-305B203FEBA5}" type="slidenum">
              <a:rPr lang="en-US" altLang="zh-CN"/>
              <a:t>‹#›</a:t>
            </a:fld>
            <a:endParaRPr lang="en-US" altLang="zh-C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762000"/>
            <a:ext cx="2057400" cy="5486400"/>
          </a:xfrm>
        </p:spPr>
        <p:txBody>
          <a:bodyPr vert="eaVert"/>
          <a:lstStyle/>
          <a:p>
            <a:r>
              <a:rPr lang="zh-CN" altLang="en-US" dirty="0"/>
              <a:t>单击此处编辑母版标题样式</a:t>
            </a:r>
          </a:p>
        </p:txBody>
      </p:sp>
      <p:sp>
        <p:nvSpPr>
          <p:cNvPr id="3" name="竖排文字占位符 2"/>
          <p:cNvSpPr>
            <a:spLocks noGrp="1"/>
          </p:cNvSpPr>
          <p:nvPr>
            <p:ph type="body" orient="vert" idx="1"/>
          </p:nvPr>
        </p:nvSpPr>
        <p:spPr>
          <a:xfrm>
            <a:off x="457200" y="762000"/>
            <a:ext cx="6019800" cy="54864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9"/>
          <p:cNvSpPr>
            <a:spLocks noGrp="1" noChangeArrowheads="1"/>
          </p:cNvSpPr>
          <p:nvPr>
            <p:ph type="ftr" sz="quarter" idx="10"/>
          </p:nvPr>
        </p:nvSpPr>
        <p:spPr/>
        <p:txBody>
          <a:bodyPr/>
          <a:lstStyle>
            <a:lvl1pPr>
              <a:defRPr/>
            </a:lvl1pPr>
          </a:lstStyle>
          <a:p>
            <a:pPr>
              <a:defRPr/>
            </a:pPr>
            <a:endParaRPr lang="en-US" altLang="zh-CN"/>
          </a:p>
        </p:txBody>
      </p:sp>
      <p:sp>
        <p:nvSpPr>
          <p:cNvPr id="5" name="Rectangle 10"/>
          <p:cNvSpPr>
            <a:spLocks noGrp="1" noChangeArrowheads="1"/>
          </p:cNvSpPr>
          <p:nvPr>
            <p:ph type="sldNum" sz="quarter" idx="11"/>
          </p:nvPr>
        </p:nvSpPr>
        <p:spPr/>
        <p:txBody>
          <a:bodyPr/>
          <a:lstStyle>
            <a:lvl1pPr>
              <a:defRPr/>
            </a:lvl1pPr>
          </a:lstStyle>
          <a:p>
            <a:pPr>
              <a:defRPr/>
            </a:pPr>
            <a:fld id="{EED150A3-CE85-487D-B209-98E576322869}" type="slidenum">
              <a:rPr lang="en-US" altLang="zh-CN"/>
              <a:t>‹#›</a:t>
            </a:fld>
            <a:endParaRPr lang="en-US" altLang="zh-C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762000"/>
            <a:ext cx="8229600" cy="762000"/>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722438"/>
            <a:ext cx="4038600" cy="45259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22438"/>
            <a:ext cx="4038600" cy="45259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9"/>
          <p:cNvSpPr>
            <a:spLocks noGrp="1" noChangeArrowheads="1"/>
          </p:cNvSpPr>
          <p:nvPr>
            <p:ph type="ftr" sz="quarter" idx="10"/>
          </p:nvPr>
        </p:nvSpPr>
        <p:spPr/>
        <p:txBody>
          <a:bodyPr/>
          <a:lstStyle>
            <a:lvl1pPr>
              <a:defRPr/>
            </a:lvl1pPr>
          </a:lstStyle>
          <a:p>
            <a:pPr>
              <a:defRPr/>
            </a:pPr>
            <a:endParaRPr lang="en-US" altLang="zh-CN"/>
          </a:p>
        </p:txBody>
      </p:sp>
      <p:sp>
        <p:nvSpPr>
          <p:cNvPr id="6" name="Rectangle 10"/>
          <p:cNvSpPr>
            <a:spLocks noGrp="1" noChangeArrowheads="1"/>
          </p:cNvSpPr>
          <p:nvPr>
            <p:ph type="sldNum" sz="quarter" idx="11"/>
          </p:nvPr>
        </p:nvSpPr>
        <p:spPr/>
        <p:txBody>
          <a:bodyPr/>
          <a:lstStyle>
            <a:lvl1pPr>
              <a:defRPr/>
            </a:lvl1pPr>
          </a:lstStyle>
          <a:p>
            <a:pPr>
              <a:defRPr/>
            </a:pPr>
            <a:fld id="{D3EC7DBE-7EF4-44C3-A94E-341D155E6C92}" type="slidenum">
              <a:rPr lang="en-US" altLang="zh-CN"/>
              <a:t>‹#›</a:t>
            </a:fld>
            <a:endParaRPr lang="en-US" altLang="zh-C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lvl1pPr>
              <a:spcBef>
                <a:spcPts val="1200"/>
              </a:spcBef>
              <a:spcAft>
                <a:spcPts val="300"/>
              </a:spcAft>
              <a:defRPr lang="zh-CN" altLang="en-US" dirty="0" smtClean="0"/>
            </a:lvl1pPr>
            <a:lvl2pPr>
              <a:defRPr lang="zh-CN" altLang="en-US" dirty="0" smtClean="0"/>
            </a:lvl2pPr>
            <a:lvl3pPr>
              <a:defRPr lang="zh-CN" altLang="en-US" dirty="0" smtClean="0"/>
            </a:lvl3pPr>
            <a:lvl4pPr>
              <a:defRPr lang="zh-CN" altLang="en-US" dirty="0" smtClean="0"/>
            </a:lvl4pPr>
            <a:lvl5pPr>
              <a:defRPr lang="zh-CN" altLang="en-US" dirty="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9"/>
          <p:cNvSpPr>
            <a:spLocks noGrp="1" noChangeArrowheads="1"/>
          </p:cNvSpPr>
          <p:nvPr>
            <p:ph type="ftr" sz="quarter" idx="10"/>
          </p:nvPr>
        </p:nvSpPr>
        <p:spPr/>
        <p:txBody>
          <a:bodyPr/>
          <a:lstStyle>
            <a:lvl1pPr>
              <a:defRPr/>
            </a:lvl1pPr>
          </a:lstStyle>
          <a:p>
            <a:pPr>
              <a:defRPr/>
            </a:pPr>
            <a:endParaRPr lang="en-US" altLang="zh-CN"/>
          </a:p>
        </p:txBody>
      </p:sp>
      <p:sp>
        <p:nvSpPr>
          <p:cNvPr id="5" name="Rectangle 10"/>
          <p:cNvSpPr>
            <a:spLocks noGrp="1" noChangeArrowheads="1"/>
          </p:cNvSpPr>
          <p:nvPr>
            <p:ph type="sldNum" sz="quarter" idx="11"/>
          </p:nvPr>
        </p:nvSpPr>
        <p:spPr/>
        <p:txBody>
          <a:bodyPr/>
          <a:lstStyle>
            <a:lvl1pPr>
              <a:defRPr/>
            </a:lvl1pPr>
          </a:lstStyle>
          <a:p>
            <a:pPr>
              <a:defRPr/>
            </a:pPr>
            <a:fld id="{0581BA8F-9364-4F3B-9ECC-1CBC2CDE499B}" type="slidenum">
              <a:rPr lang="en-US" altLang="zh-CN"/>
              <a:t>‹#›</a:t>
            </a:fld>
            <a:endParaRPr lang="en-US" altLang="zh-C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9"/>
          <p:cNvSpPr>
            <a:spLocks noGrp="1" noChangeArrowheads="1"/>
          </p:cNvSpPr>
          <p:nvPr>
            <p:ph type="ftr" sz="quarter" idx="10"/>
          </p:nvPr>
        </p:nvSpPr>
        <p:spPr/>
        <p:txBody>
          <a:bodyPr/>
          <a:lstStyle>
            <a:lvl1pPr>
              <a:defRPr/>
            </a:lvl1pPr>
          </a:lstStyle>
          <a:p>
            <a:pPr>
              <a:defRPr/>
            </a:pPr>
            <a:endParaRPr lang="en-US" altLang="zh-CN"/>
          </a:p>
        </p:txBody>
      </p:sp>
      <p:sp>
        <p:nvSpPr>
          <p:cNvPr id="5" name="Rectangle 10"/>
          <p:cNvSpPr>
            <a:spLocks noGrp="1" noChangeArrowheads="1"/>
          </p:cNvSpPr>
          <p:nvPr>
            <p:ph type="sldNum" sz="quarter" idx="11"/>
          </p:nvPr>
        </p:nvSpPr>
        <p:spPr/>
        <p:txBody>
          <a:bodyPr/>
          <a:lstStyle>
            <a:lvl1pPr>
              <a:defRPr/>
            </a:lvl1pPr>
          </a:lstStyle>
          <a:p>
            <a:pPr>
              <a:defRPr/>
            </a:pPr>
            <a:fld id="{BFB219D4-7D94-4A9B-8007-BE79821401D0}" type="slidenum">
              <a:rPr lang="en-US" altLang="zh-CN"/>
              <a:t>‹#›</a:t>
            </a:fld>
            <a:endParaRPr lang="en-US" altLang="zh-C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9"/>
          <p:cNvSpPr>
            <a:spLocks noGrp="1" noChangeArrowheads="1"/>
          </p:cNvSpPr>
          <p:nvPr>
            <p:ph type="ftr" sz="quarter" idx="10"/>
          </p:nvPr>
        </p:nvSpPr>
        <p:spPr/>
        <p:txBody>
          <a:bodyPr/>
          <a:lstStyle>
            <a:lvl1pPr>
              <a:defRPr/>
            </a:lvl1pPr>
          </a:lstStyle>
          <a:p>
            <a:pPr>
              <a:defRPr/>
            </a:pPr>
            <a:endParaRPr lang="en-US" altLang="zh-CN"/>
          </a:p>
        </p:txBody>
      </p:sp>
      <p:sp>
        <p:nvSpPr>
          <p:cNvPr id="6" name="Rectangle 10"/>
          <p:cNvSpPr>
            <a:spLocks noGrp="1" noChangeArrowheads="1"/>
          </p:cNvSpPr>
          <p:nvPr>
            <p:ph type="sldNum" sz="quarter" idx="11"/>
          </p:nvPr>
        </p:nvSpPr>
        <p:spPr/>
        <p:txBody>
          <a:bodyPr/>
          <a:lstStyle>
            <a:lvl1pPr>
              <a:defRPr/>
            </a:lvl1pPr>
          </a:lstStyle>
          <a:p>
            <a:pPr>
              <a:defRPr/>
            </a:pPr>
            <a:fld id="{200A238B-67F4-4976-9538-DD790A9395A8}" type="slidenum">
              <a:rPr lang="en-US" altLang="zh-CN"/>
              <a:t>‹#›</a:t>
            </a:fld>
            <a:endParaRPr lang="en-US" altLang="zh-C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762000"/>
            <a:ext cx="8229600" cy="655638"/>
          </a:xfrm>
        </p:spPr>
        <p:txBody>
          <a:bodyPr/>
          <a:lstStyle>
            <a:lvl1pPr>
              <a:defRPr/>
            </a:lvl1pPr>
          </a:lstStyle>
          <a:p>
            <a:r>
              <a:rPr lang="zh-CN" altLang="en-US" dirty="0"/>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9"/>
          <p:cNvSpPr>
            <a:spLocks noGrp="1" noChangeArrowheads="1"/>
          </p:cNvSpPr>
          <p:nvPr>
            <p:ph type="ftr" sz="quarter" idx="10"/>
          </p:nvPr>
        </p:nvSpPr>
        <p:spPr/>
        <p:txBody>
          <a:bodyPr/>
          <a:lstStyle>
            <a:lvl1pPr>
              <a:defRPr/>
            </a:lvl1pPr>
          </a:lstStyle>
          <a:p>
            <a:pPr>
              <a:defRPr/>
            </a:pPr>
            <a:endParaRPr lang="en-US" altLang="zh-CN"/>
          </a:p>
        </p:txBody>
      </p:sp>
      <p:sp>
        <p:nvSpPr>
          <p:cNvPr id="8" name="Rectangle 10"/>
          <p:cNvSpPr>
            <a:spLocks noGrp="1" noChangeArrowheads="1"/>
          </p:cNvSpPr>
          <p:nvPr>
            <p:ph type="sldNum" sz="quarter" idx="11"/>
          </p:nvPr>
        </p:nvSpPr>
        <p:spPr/>
        <p:txBody>
          <a:bodyPr/>
          <a:lstStyle>
            <a:lvl1pPr>
              <a:defRPr/>
            </a:lvl1pPr>
          </a:lstStyle>
          <a:p>
            <a:pPr>
              <a:defRPr/>
            </a:pPr>
            <a:fld id="{856CD955-95DD-4082-9EF6-BD09A3F5622B}" type="slidenum">
              <a:rPr lang="en-US" altLang="zh-CN"/>
              <a:t>‹#›</a:t>
            </a:fld>
            <a:endParaRPr lang="en-US" altLang="zh-C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9"/>
          <p:cNvSpPr>
            <a:spLocks noGrp="1" noChangeArrowheads="1"/>
          </p:cNvSpPr>
          <p:nvPr>
            <p:ph type="ftr" sz="quarter" idx="10"/>
          </p:nvPr>
        </p:nvSpPr>
        <p:spPr/>
        <p:txBody>
          <a:bodyPr/>
          <a:lstStyle>
            <a:lvl1pPr>
              <a:defRPr/>
            </a:lvl1pPr>
          </a:lstStyle>
          <a:p>
            <a:pPr>
              <a:defRPr/>
            </a:pPr>
            <a:endParaRPr lang="en-US" altLang="zh-CN"/>
          </a:p>
        </p:txBody>
      </p:sp>
      <p:sp>
        <p:nvSpPr>
          <p:cNvPr id="4" name="Rectangle 10"/>
          <p:cNvSpPr>
            <a:spLocks noGrp="1" noChangeArrowheads="1"/>
          </p:cNvSpPr>
          <p:nvPr>
            <p:ph type="sldNum" sz="quarter" idx="11"/>
          </p:nvPr>
        </p:nvSpPr>
        <p:spPr/>
        <p:txBody>
          <a:bodyPr/>
          <a:lstStyle>
            <a:lvl1pPr>
              <a:defRPr/>
            </a:lvl1pPr>
          </a:lstStyle>
          <a:p>
            <a:pPr>
              <a:defRPr/>
            </a:pPr>
            <a:fld id="{FACA5A81-F4BB-41E8-809C-1AA1E4CAB881}" type="slidenum">
              <a:rPr lang="en-US" altLang="zh-CN"/>
              <a:t>‹#›</a:t>
            </a:fld>
            <a:endParaRPr lang="en-US" altLang="zh-C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9"/>
          <p:cNvSpPr>
            <a:spLocks noGrp="1" noChangeArrowheads="1"/>
          </p:cNvSpPr>
          <p:nvPr>
            <p:ph type="ftr" sz="quarter" idx="10"/>
          </p:nvPr>
        </p:nvSpPr>
        <p:spPr/>
        <p:txBody>
          <a:bodyPr/>
          <a:lstStyle>
            <a:lvl1pPr>
              <a:defRPr/>
            </a:lvl1pPr>
          </a:lstStyle>
          <a:p>
            <a:pPr>
              <a:defRPr/>
            </a:pPr>
            <a:endParaRPr lang="en-US" altLang="zh-CN"/>
          </a:p>
        </p:txBody>
      </p:sp>
      <p:sp>
        <p:nvSpPr>
          <p:cNvPr id="3" name="Rectangle 10"/>
          <p:cNvSpPr>
            <a:spLocks noGrp="1" noChangeArrowheads="1"/>
          </p:cNvSpPr>
          <p:nvPr>
            <p:ph type="sldNum" sz="quarter" idx="11"/>
          </p:nvPr>
        </p:nvSpPr>
        <p:spPr/>
        <p:txBody>
          <a:bodyPr/>
          <a:lstStyle>
            <a:lvl1pPr>
              <a:defRPr/>
            </a:lvl1pPr>
          </a:lstStyle>
          <a:p>
            <a:pPr>
              <a:defRPr/>
            </a:pPr>
            <a:fld id="{A58FC7BD-1507-413A-B82B-0A39F958ED47}" type="slidenum">
              <a:rPr lang="en-US" altLang="zh-CN"/>
              <a:t>‹#›</a:t>
            </a:fld>
            <a:endParaRPr lang="en-US" altLang="zh-C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106680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1066800"/>
            <a:ext cx="5111750" cy="5059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2438400"/>
            <a:ext cx="3008313" cy="36877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9"/>
          <p:cNvSpPr>
            <a:spLocks noGrp="1" noChangeArrowheads="1"/>
          </p:cNvSpPr>
          <p:nvPr>
            <p:ph type="ftr" sz="quarter" idx="10"/>
          </p:nvPr>
        </p:nvSpPr>
        <p:spPr/>
        <p:txBody>
          <a:bodyPr/>
          <a:lstStyle>
            <a:lvl1pPr>
              <a:defRPr/>
            </a:lvl1pPr>
          </a:lstStyle>
          <a:p>
            <a:pPr>
              <a:defRPr/>
            </a:pPr>
            <a:endParaRPr lang="en-US" altLang="zh-CN"/>
          </a:p>
        </p:txBody>
      </p:sp>
      <p:sp>
        <p:nvSpPr>
          <p:cNvPr id="6" name="Rectangle 10"/>
          <p:cNvSpPr>
            <a:spLocks noGrp="1" noChangeArrowheads="1"/>
          </p:cNvSpPr>
          <p:nvPr>
            <p:ph type="sldNum" sz="quarter" idx="11"/>
          </p:nvPr>
        </p:nvSpPr>
        <p:spPr/>
        <p:txBody>
          <a:bodyPr/>
          <a:lstStyle>
            <a:lvl1pPr>
              <a:defRPr/>
            </a:lvl1pPr>
          </a:lstStyle>
          <a:p>
            <a:pPr>
              <a:defRPr/>
            </a:pPr>
            <a:fld id="{98FD0880-148A-4250-B595-C3705EC88F89}" type="slidenum">
              <a:rPr lang="en-US" altLang="zh-CN"/>
              <a:t>‹#›</a:t>
            </a:fld>
            <a:endParaRPr lang="en-US" altLang="zh-C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990599"/>
            <a:ext cx="5486400" cy="37369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9"/>
          <p:cNvSpPr>
            <a:spLocks noGrp="1" noChangeArrowheads="1"/>
          </p:cNvSpPr>
          <p:nvPr>
            <p:ph type="ftr" sz="quarter" idx="10"/>
          </p:nvPr>
        </p:nvSpPr>
        <p:spPr/>
        <p:txBody>
          <a:bodyPr/>
          <a:lstStyle>
            <a:lvl1pPr>
              <a:defRPr/>
            </a:lvl1pPr>
          </a:lstStyle>
          <a:p>
            <a:pPr>
              <a:defRPr/>
            </a:pPr>
            <a:endParaRPr lang="en-US" altLang="zh-CN"/>
          </a:p>
        </p:txBody>
      </p:sp>
      <p:sp>
        <p:nvSpPr>
          <p:cNvPr id="6" name="Rectangle 10"/>
          <p:cNvSpPr>
            <a:spLocks noGrp="1" noChangeArrowheads="1"/>
          </p:cNvSpPr>
          <p:nvPr>
            <p:ph type="sldNum" sz="quarter" idx="11"/>
          </p:nvPr>
        </p:nvSpPr>
        <p:spPr/>
        <p:txBody>
          <a:bodyPr/>
          <a:lstStyle>
            <a:lvl1pPr>
              <a:defRPr/>
            </a:lvl1pPr>
          </a:lstStyle>
          <a:p>
            <a:pPr>
              <a:defRPr/>
            </a:pPr>
            <a:fld id="{CDEF6F5F-9C61-4113-BF25-93EA1E0BB24E}" type="slidenum">
              <a:rPr lang="en-US" altLang="zh-CN"/>
              <a:t>‹#›</a:t>
            </a:fld>
            <a:endParaRPr lang="en-US" altLang="zh-C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0" name="Rectangle 6"/>
          <p:cNvSpPr>
            <a:spLocks noGrp="1" noChangeArrowheads="1"/>
          </p:cNvSpPr>
          <p:nvPr>
            <p:ph type="title"/>
          </p:nvPr>
        </p:nvSpPr>
        <p:spPr bwMode="auto">
          <a:xfrm>
            <a:off x="228600" y="726264"/>
            <a:ext cx="8686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dirty="0"/>
              <a:t>单击此处编辑母版标题样式</a:t>
            </a:r>
          </a:p>
        </p:txBody>
      </p:sp>
      <p:sp>
        <p:nvSpPr>
          <p:cNvPr id="1031" name="Rectangle 7"/>
          <p:cNvSpPr>
            <a:spLocks noGrp="1" noChangeArrowheads="1"/>
          </p:cNvSpPr>
          <p:nvPr>
            <p:ph type="body" idx="1"/>
          </p:nvPr>
        </p:nvSpPr>
        <p:spPr bwMode="auto">
          <a:xfrm>
            <a:off x="457200" y="1524000"/>
            <a:ext cx="8229600"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3321" name="Rectangle 9"/>
          <p:cNvSpPr>
            <a:spLocks noGrp="1" noChangeArrowheads="1"/>
          </p:cNvSpPr>
          <p:nvPr>
            <p:ph type="ftr" sz="quarter" idx="3"/>
          </p:nvPr>
        </p:nvSpPr>
        <p:spPr bwMode="auto">
          <a:xfrm>
            <a:off x="3124200" y="6512736"/>
            <a:ext cx="2895600" cy="208738"/>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a:latin typeface="Arial" panose="020B0604020202020204" pitchFamily="34" charset="0"/>
                <a:ea typeface="宋体" panose="02010600030101010101" pitchFamily="2" charset="-122"/>
              </a:defRPr>
            </a:lvl1pPr>
          </a:lstStyle>
          <a:p>
            <a:pPr>
              <a:defRPr/>
            </a:pPr>
            <a:endParaRPr lang="en-US" altLang="zh-CN" dirty="0"/>
          </a:p>
        </p:txBody>
      </p:sp>
      <p:sp>
        <p:nvSpPr>
          <p:cNvPr id="13322" name="Rectangle 10"/>
          <p:cNvSpPr>
            <a:spLocks noGrp="1" noChangeArrowheads="1"/>
          </p:cNvSpPr>
          <p:nvPr>
            <p:ph type="sldNum" sz="quarter" idx="4"/>
          </p:nvPr>
        </p:nvSpPr>
        <p:spPr bwMode="auto">
          <a:xfrm>
            <a:off x="8458200" y="6324600"/>
            <a:ext cx="685800" cy="533400"/>
          </a:xfrm>
          <a:prstGeom prst="rect">
            <a:avLst/>
          </a:prstGeom>
          <a:noFill/>
          <a:ln w="9525">
            <a:noFill/>
            <a:miter lim="800000"/>
          </a:ln>
          <a:effectLst/>
        </p:spPr>
        <p:txBody>
          <a:bodyPr vert="horz" wrap="square" lIns="91440" tIns="45720" rIns="91440" bIns="45720" numCol="1" anchor="ctr" anchorCtr="0" compatLnSpc="1"/>
          <a:lstStyle>
            <a:lvl1pPr algn="r" eaLnBrk="1" hangingPunct="1">
              <a:defRPr sz="2000" b="1">
                <a:solidFill>
                  <a:schemeClr val="hlink"/>
                </a:solidFill>
                <a:latin typeface="Arial" panose="020B0604020202020204" pitchFamily="34" charset="0"/>
                <a:ea typeface="宋体" panose="02010600030101010101" pitchFamily="2" charset="-122"/>
              </a:defRPr>
            </a:lvl1pPr>
          </a:lstStyle>
          <a:p>
            <a:pPr>
              <a:defRPr/>
            </a:pPr>
            <a:fld id="{723513A7-5E44-42EC-BDD9-90601B1BBCA4}" type="slidenum">
              <a:rPr lang="en-US" altLang="zh-CN"/>
              <a:t>‹#›</a:t>
            </a:fld>
            <a:endParaRPr lang="en-US" altLang="zh-CN" dirty="0"/>
          </a:p>
        </p:txBody>
      </p:sp>
      <p:pic>
        <p:nvPicPr>
          <p:cNvPr id="14" name="图片 13"/>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0" y="0"/>
            <a:ext cx="9144000" cy="665863"/>
          </a:xfrm>
          <a:prstGeom prst="rect">
            <a:avLst/>
          </a:prstGeom>
        </p:spPr>
      </p:pic>
      <p:sp>
        <p:nvSpPr>
          <p:cNvPr id="16" name="矩形 15"/>
          <p:cNvSpPr/>
          <p:nvPr userDrawn="1"/>
        </p:nvSpPr>
        <p:spPr>
          <a:xfrm>
            <a:off x="0" y="6766560"/>
            <a:ext cx="9144000" cy="91439"/>
          </a:xfrm>
          <a:prstGeom prst="rect">
            <a:avLst/>
          </a:prstGeom>
          <a:solidFill>
            <a:srgbClr val="C915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lnSpc>
          <a:spcPct val="90000"/>
        </a:lnSpc>
        <a:spcBef>
          <a:spcPct val="0"/>
        </a:spcBef>
        <a:spcAft>
          <a:spcPct val="0"/>
        </a:spcAft>
        <a:defRPr sz="3600" b="1" baseline="0">
          <a:solidFill>
            <a:schemeClr val="tx1"/>
          </a:solidFill>
          <a:latin typeface="+mj-lt"/>
          <a:ea typeface="+mj-ea"/>
          <a:cs typeface="+mj-cs"/>
        </a:defRPr>
      </a:lvl1pPr>
      <a:lvl2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2pPr>
      <a:lvl3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3pPr>
      <a:lvl4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4pPr>
      <a:lvl5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5pPr>
      <a:lvl6pPr marL="4572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6pPr>
      <a:lvl7pPr marL="9144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7pPr>
      <a:lvl8pPr marL="13716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8pPr>
      <a:lvl9pPr marL="18288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9pPr>
    </p:titleStyle>
    <p:bodyStyle>
      <a:lvl1pPr marL="342900" indent="-342900" algn="l" rtl="0" eaLnBrk="0" fontAlgn="base" hangingPunct="0">
        <a:lnSpc>
          <a:spcPct val="150000"/>
        </a:lnSpc>
        <a:spcBef>
          <a:spcPts val="900"/>
        </a:spcBef>
        <a:spcAft>
          <a:spcPts val="300"/>
        </a:spcAft>
        <a:buSzPct val="70000"/>
        <a:buFont typeface="Wingdings" panose="05000000000000000000" pitchFamily="2" charset="2"/>
        <a:buChar char="q"/>
        <a:defRPr sz="2800" baseline="0">
          <a:solidFill>
            <a:schemeClr val="tx1"/>
          </a:solidFill>
          <a:latin typeface="+mn-lt"/>
          <a:ea typeface="+mn-ea"/>
          <a:cs typeface="+mn-cs"/>
        </a:defRPr>
      </a:lvl1pPr>
      <a:lvl2pPr marL="742950" indent="-285750" algn="l" rtl="0" eaLnBrk="0" fontAlgn="base" hangingPunct="0">
        <a:spcBef>
          <a:spcPts val="300"/>
        </a:spcBef>
        <a:spcAft>
          <a:spcPts val="100"/>
        </a:spcAft>
        <a:buSzPct val="70000"/>
        <a:buFont typeface="Wingdings" panose="05000000000000000000" pitchFamily="2" charset="2"/>
        <a:buChar char="m"/>
        <a:defRPr sz="2000" baseline="0">
          <a:solidFill>
            <a:schemeClr val="tx2"/>
          </a:solidFill>
          <a:latin typeface="+mn-lt"/>
          <a:ea typeface="+mn-ea"/>
        </a:defRPr>
      </a:lvl2pPr>
      <a:lvl3pPr marL="1143000" indent="-228600" algn="l" rtl="0" eaLnBrk="0" fontAlgn="base" hangingPunct="0">
        <a:spcBef>
          <a:spcPct val="20000"/>
        </a:spcBef>
        <a:spcAft>
          <a:spcPct val="0"/>
        </a:spcAft>
        <a:buChar char="•"/>
        <a:defRPr baseline="0">
          <a:solidFill>
            <a:schemeClr val="tx1"/>
          </a:solidFill>
          <a:latin typeface="+mn-lt"/>
          <a:ea typeface="+mn-ea"/>
        </a:defRPr>
      </a:lvl3pPr>
      <a:lvl4pPr marL="1600200" indent="-228600" algn="l" rtl="0" eaLnBrk="0" fontAlgn="base" hangingPunct="0">
        <a:spcBef>
          <a:spcPct val="20000"/>
        </a:spcBef>
        <a:spcAft>
          <a:spcPct val="0"/>
        </a:spcAft>
        <a:buChar char="–"/>
        <a:defRPr sz="1400" baseline="0">
          <a:solidFill>
            <a:schemeClr val="tx1"/>
          </a:solidFill>
          <a:latin typeface="+mn-lt"/>
          <a:ea typeface="+mn-ea"/>
        </a:defRPr>
      </a:lvl4pPr>
      <a:lvl5pPr marL="2057400" indent="-228600" algn="l" rtl="0" eaLnBrk="0" fontAlgn="base" hangingPunct="0">
        <a:spcBef>
          <a:spcPct val="20000"/>
        </a:spcBef>
        <a:spcAft>
          <a:spcPct val="0"/>
        </a:spcAft>
        <a:buChar char="»"/>
        <a:defRPr sz="1200" baseline="0">
          <a:solidFill>
            <a:schemeClr val="tx1"/>
          </a:solidFill>
          <a:latin typeface="+mn-lt"/>
          <a:ea typeface="+mn-ea"/>
        </a:defRPr>
      </a:lvl5pPr>
      <a:lvl6pPr marL="2514600" indent="-228600" algn="l" rtl="0" fontAlgn="base">
        <a:spcBef>
          <a:spcPct val="20000"/>
        </a:spcBef>
        <a:spcAft>
          <a:spcPct val="0"/>
        </a:spcAft>
        <a:buChar char="»"/>
        <a:defRPr sz="1400">
          <a:solidFill>
            <a:schemeClr val="tx1"/>
          </a:solidFill>
          <a:latin typeface="+mn-lt"/>
          <a:ea typeface="楷体_GB2312" pitchFamily="49" charset="-122"/>
        </a:defRPr>
      </a:lvl6pPr>
      <a:lvl7pPr marL="2971800" indent="-228600" algn="l" rtl="0" fontAlgn="base">
        <a:spcBef>
          <a:spcPct val="20000"/>
        </a:spcBef>
        <a:spcAft>
          <a:spcPct val="0"/>
        </a:spcAft>
        <a:buChar char="»"/>
        <a:defRPr sz="1400">
          <a:solidFill>
            <a:schemeClr val="tx1"/>
          </a:solidFill>
          <a:latin typeface="+mn-lt"/>
          <a:ea typeface="楷体_GB2312" pitchFamily="49" charset="-122"/>
        </a:defRPr>
      </a:lvl7pPr>
      <a:lvl8pPr marL="3429000" indent="-228600" algn="l" rtl="0" fontAlgn="base">
        <a:spcBef>
          <a:spcPct val="20000"/>
        </a:spcBef>
        <a:spcAft>
          <a:spcPct val="0"/>
        </a:spcAft>
        <a:buChar char="»"/>
        <a:defRPr sz="1400">
          <a:solidFill>
            <a:schemeClr val="tx1"/>
          </a:solidFill>
          <a:latin typeface="+mn-lt"/>
          <a:ea typeface="楷体_GB2312" pitchFamily="49" charset="-122"/>
        </a:defRPr>
      </a:lvl8pPr>
      <a:lvl9pPr marL="3886200" indent="-228600" algn="l" rtl="0" fontAlgn="base">
        <a:spcBef>
          <a:spcPct val="20000"/>
        </a:spcBef>
        <a:spcAft>
          <a:spcPct val="0"/>
        </a:spcAft>
        <a:buChar char="»"/>
        <a:defRPr sz="1400">
          <a:solidFill>
            <a:schemeClr val="tx1"/>
          </a:solidFill>
          <a:latin typeface="+mn-lt"/>
          <a:ea typeface="楷体_GB2312" pitchFamily="49"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bwMode="auto">
          <a:xfrm>
            <a:off x="19665" y="2971800"/>
            <a:ext cx="9124335" cy="189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rtl="0" eaLnBrk="0" fontAlgn="base" hangingPunct="0">
              <a:lnSpc>
                <a:spcPct val="90000"/>
              </a:lnSpc>
              <a:spcBef>
                <a:spcPct val="0"/>
              </a:spcBef>
              <a:spcAft>
                <a:spcPct val="0"/>
              </a:spcAft>
              <a:defRPr sz="5400" b="1" baseline="0">
                <a:solidFill>
                  <a:srgbClr val="C00000"/>
                </a:solidFill>
                <a:latin typeface="+mj-lt"/>
                <a:ea typeface="+mj-ea"/>
                <a:cs typeface="+mj-cs"/>
              </a:defRPr>
            </a:lvl1pPr>
            <a:lvl2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2pPr>
            <a:lvl3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3pPr>
            <a:lvl4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4pPr>
            <a:lvl5pPr algn="ctr" rtl="0" eaLnBrk="0" fontAlgn="base" hangingPunct="0">
              <a:lnSpc>
                <a:spcPct val="90000"/>
              </a:lnSpc>
              <a:spcBef>
                <a:spcPct val="0"/>
              </a:spcBef>
              <a:spcAft>
                <a:spcPct val="0"/>
              </a:spcAft>
              <a:defRPr sz="3600" b="1">
                <a:solidFill>
                  <a:schemeClr val="tx1"/>
                </a:solidFill>
                <a:latin typeface="Segoe UI" panose="020B0502040204020203" pitchFamily="34" charset="0"/>
                <a:ea typeface="微软雅黑" panose="020B0503020204020204" pitchFamily="34" charset="-122"/>
              </a:defRPr>
            </a:lvl5pPr>
            <a:lvl6pPr marL="4572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6pPr>
            <a:lvl7pPr marL="9144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7pPr>
            <a:lvl8pPr marL="13716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8pPr>
            <a:lvl9pPr marL="1828800" algn="ctr" rtl="0" fontAlgn="base">
              <a:spcBef>
                <a:spcPct val="0"/>
              </a:spcBef>
              <a:spcAft>
                <a:spcPct val="0"/>
              </a:spcAft>
              <a:defRPr sz="4000">
                <a:solidFill>
                  <a:schemeClr val="tx2"/>
                </a:solidFill>
                <a:latin typeface="Comic Sans MS" panose="030F0702030302020204" pitchFamily="66" charset="0"/>
                <a:ea typeface="黑体" panose="02010609060101010101" pitchFamily="49" charset="-122"/>
              </a:defRPr>
            </a:lvl9pPr>
          </a:lstStyle>
          <a:p>
            <a:r>
              <a:rPr lang="en" altLang="zh-CN" sz="3600" b="0" dirty="0"/>
              <a:t>Efficient Neural Architecture Search via Parameter Sharing </a:t>
            </a:r>
            <a:endParaRPr lang="en" altLang="zh-CN" sz="3600" dirty="0"/>
          </a:p>
        </p:txBody>
      </p:sp>
      <p:sp>
        <p:nvSpPr>
          <p:cNvPr id="7" name="副标题 2"/>
          <p:cNvSpPr txBox="1"/>
          <p:nvPr/>
        </p:nvSpPr>
        <p:spPr bwMode="auto">
          <a:xfrm>
            <a:off x="416581" y="6035398"/>
            <a:ext cx="8458200" cy="621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0" indent="0" algn="ctr" rtl="0" eaLnBrk="0" fontAlgn="base" hangingPunct="0">
              <a:lnSpc>
                <a:spcPct val="150000"/>
              </a:lnSpc>
              <a:spcBef>
                <a:spcPts val="900"/>
              </a:spcBef>
              <a:spcAft>
                <a:spcPts val="300"/>
              </a:spcAft>
              <a:buSzPct val="70000"/>
              <a:buFont typeface="Wingdings" panose="05000000000000000000" pitchFamily="2" charset="2"/>
              <a:buNone/>
              <a:defRPr sz="2800" baseline="0">
                <a:solidFill>
                  <a:schemeClr val="tx1"/>
                </a:solidFill>
                <a:latin typeface="+mn-lt"/>
                <a:ea typeface="+mn-ea"/>
                <a:cs typeface="+mn-cs"/>
              </a:defRPr>
            </a:lvl1pPr>
            <a:lvl2pPr marL="742950" indent="-285750" algn="l" rtl="0" eaLnBrk="0" fontAlgn="base" hangingPunct="0">
              <a:spcBef>
                <a:spcPts val="300"/>
              </a:spcBef>
              <a:spcAft>
                <a:spcPts val="100"/>
              </a:spcAft>
              <a:buSzPct val="70000"/>
              <a:buFont typeface="Wingdings" panose="05000000000000000000" pitchFamily="2" charset="2"/>
              <a:buChar char="m"/>
              <a:defRPr sz="2000" baseline="0">
                <a:solidFill>
                  <a:schemeClr val="tx2"/>
                </a:solidFill>
                <a:latin typeface="+mn-lt"/>
                <a:ea typeface="+mn-ea"/>
              </a:defRPr>
            </a:lvl2pPr>
            <a:lvl3pPr marL="1143000" indent="-228600" algn="l" rtl="0" eaLnBrk="0" fontAlgn="base" hangingPunct="0">
              <a:spcBef>
                <a:spcPct val="20000"/>
              </a:spcBef>
              <a:spcAft>
                <a:spcPct val="0"/>
              </a:spcAft>
              <a:buChar char="•"/>
              <a:defRPr baseline="0">
                <a:solidFill>
                  <a:schemeClr val="tx1"/>
                </a:solidFill>
                <a:latin typeface="+mn-lt"/>
                <a:ea typeface="+mn-ea"/>
              </a:defRPr>
            </a:lvl3pPr>
            <a:lvl4pPr marL="1600200" indent="-228600" algn="l" rtl="0" eaLnBrk="0" fontAlgn="base" hangingPunct="0">
              <a:spcBef>
                <a:spcPct val="20000"/>
              </a:spcBef>
              <a:spcAft>
                <a:spcPct val="0"/>
              </a:spcAft>
              <a:buChar char="–"/>
              <a:defRPr sz="1400" baseline="0">
                <a:solidFill>
                  <a:schemeClr val="tx1"/>
                </a:solidFill>
                <a:latin typeface="+mn-lt"/>
                <a:ea typeface="+mn-ea"/>
              </a:defRPr>
            </a:lvl4pPr>
            <a:lvl5pPr marL="2057400" indent="-228600" algn="l" rtl="0" eaLnBrk="0" fontAlgn="base" hangingPunct="0">
              <a:spcBef>
                <a:spcPct val="20000"/>
              </a:spcBef>
              <a:spcAft>
                <a:spcPct val="0"/>
              </a:spcAft>
              <a:buChar char="»"/>
              <a:defRPr sz="1200" baseline="0">
                <a:solidFill>
                  <a:schemeClr val="tx1"/>
                </a:solidFill>
                <a:latin typeface="+mn-lt"/>
                <a:ea typeface="+mn-ea"/>
              </a:defRPr>
            </a:lvl5pPr>
            <a:lvl6pPr marL="2514600" indent="-228600" algn="l" rtl="0" fontAlgn="base">
              <a:spcBef>
                <a:spcPct val="20000"/>
              </a:spcBef>
              <a:spcAft>
                <a:spcPct val="0"/>
              </a:spcAft>
              <a:buChar char="»"/>
              <a:defRPr sz="1400">
                <a:solidFill>
                  <a:schemeClr val="tx1"/>
                </a:solidFill>
                <a:latin typeface="+mn-lt"/>
                <a:ea typeface="楷体_GB2312" pitchFamily="49" charset="-122"/>
              </a:defRPr>
            </a:lvl6pPr>
            <a:lvl7pPr marL="2971800" indent="-228600" algn="l" rtl="0" fontAlgn="base">
              <a:spcBef>
                <a:spcPct val="20000"/>
              </a:spcBef>
              <a:spcAft>
                <a:spcPct val="0"/>
              </a:spcAft>
              <a:buChar char="»"/>
              <a:defRPr sz="1400">
                <a:solidFill>
                  <a:schemeClr val="tx1"/>
                </a:solidFill>
                <a:latin typeface="+mn-lt"/>
                <a:ea typeface="楷体_GB2312" pitchFamily="49" charset="-122"/>
              </a:defRPr>
            </a:lvl7pPr>
            <a:lvl8pPr marL="3429000" indent="-228600" algn="l" rtl="0" fontAlgn="base">
              <a:spcBef>
                <a:spcPct val="20000"/>
              </a:spcBef>
              <a:spcAft>
                <a:spcPct val="0"/>
              </a:spcAft>
              <a:buChar char="»"/>
              <a:defRPr sz="1400">
                <a:solidFill>
                  <a:schemeClr val="tx1"/>
                </a:solidFill>
                <a:latin typeface="+mn-lt"/>
                <a:ea typeface="楷体_GB2312" pitchFamily="49" charset="-122"/>
              </a:defRPr>
            </a:lvl8pPr>
            <a:lvl9pPr marL="3886200" indent="-228600" algn="l" rtl="0" fontAlgn="base">
              <a:spcBef>
                <a:spcPct val="20000"/>
              </a:spcBef>
              <a:spcAft>
                <a:spcPct val="0"/>
              </a:spcAft>
              <a:buChar char="»"/>
              <a:defRPr sz="1400">
                <a:solidFill>
                  <a:schemeClr val="tx1"/>
                </a:solidFill>
                <a:latin typeface="+mn-lt"/>
                <a:ea typeface="楷体_GB2312" pitchFamily="49" charset="-122"/>
              </a:defRPr>
            </a:lvl9pPr>
          </a:lstStyle>
          <a:p>
            <a:pPr>
              <a:lnSpc>
                <a:spcPct val="100000"/>
              </a:lnSpc>
            </a:pPr>
            <a:r>
              <a:rPr lang="en-US" altLang="zh-CN" sz="1400" b="1" kern="0" dirty="0"/>
              <a:t>Reporter: Tang </a:t>
            </a:r>
            <a:r>
              <a:rPr lang="en-US" altLang="zh-CN" sz="1400" b="1" kern="0" dirty="0" err="1"/>
              <a:t>Qidong</a:t>
            </a:r>
            <a:r>
              <a:rPr lang="en-US" altLang="zh-CN" sz="1400" b="1" kern="0" dirty="0"/>
              <a:t>, 2020.11/18</a:t>
            </a: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9144000" cy="3127706"/>
          </a:xfrm>
          <a:prstGeom prst="rect">
            <a:avLst/>
          </a:prstGeom>
        </p:spPr>
      </p:pic>
      <p:sp>
        <p:nvSpPr>
          <p:cNvPr id="2" name="文本框 1"/>
          <p:cNvSpPr txBox="1"/>
          <p:nvPr/>
        </p:nvSpPr>
        <p:spPr>
          <a:xfrm>
            <a:off x="1103727" y="4528499"/>
            <a:ext cx="6769802" cy="1601785"/>
          </a:xfrm>
          <a:prstGeom prst="rect">
            <a:avLst/>
          </a:prstGeom>
          <a:noFill/>
        </p:spPr>
        <p:txBody>
          <a:bodyPr wrap="none" rtlCol="0">
            <a:spAutoFit/>
          </a:bodyPr>
          <a:lstStyle/>
          <a:p>
            <a:pPr algn="ctr">
              <a:lnSpc>
                <a:spcPct val="125000"/>
              </a:lnSpc>
            </a:pPr>
            <a:r>
              <a:rPr kumimoji="1" lang="en" altLang="zh-CN" sz="1600" b="1" dirty="0" err="1">
                <a:latin typeface="+mn-lt"/>
              </a:rPr>
              <a:t>HieuPham</a:t>
            </a:r>
            <a:r>
              <a:rPr kumimoji="1" lang="en" altLang="zh-CN" sz="1600" b="1" dirty="0">
                <a:latin typeface="+mn-lt"/>
              </a:rPr>
              <a:t>*</a:t>
            </a:r>
            <a:r>
              <a:rPr kumimoji="1" lang="zh-CN" altLang="en-US" sz="1600" b="1" dirty="0">
                <a:latin typeface="+mn-lt"/>
              </a:rPr>
              <a:t> </a:t>
            </a:r>
            <a:r>
              <a:rPr kumimoji="1" lang="en" altLang="zh-CN" sz="1600" b="1" dirty="0">
                <a:latin typeface="+mn-lt"/>
              </a:rPr>
              <a:t> </a:t>
            </a:r>
            <a:r>
              <a:rPr kumimoji="1" lang="en" altLang="zh-CN" sz="1600" b="1" dirty="0" err="1">
                <a:latin typeface="+mn-lt"/>
              </a:rPr>
              <a:t>MelodyY.Guan</a:t>
            </a:r>
            <a:r>
              <a:rPr kumimoji="1" lang="en" altLang="zh-CN" sz="1600" b="1" dirty="0">
                <a:latin typeface="+mn-lt"/>
              </a:rPr>
              <a:t>*</a:t>
            </a:r>
            <a:r>
              <a:rPr kumimoji="1" lang="zh-CN" altLang="en-US" sz="1600" b="1" dirty="0">
                <a:latin typeface="+mn-lt"/>
              </a:rPr>
              <a:t> </a:t>
            </a:r>
            <a:r>
              <a:rPr kumimoji="1" lang="en" altLang="zh-CN" sz="1600" b="1" dirty="0">
                <a:latin typeface="+mn-lt"/>
              </a:rPr>
              <a:t> </a:t>
            </a:r>
            <a:r>
              <a:rPr kumimoji="1" lang="en" altLang="zh-CN" sz="1600" b="1" dirty="0" err="1">
                <a:latin typeface="+mn-lt"/>
              </a:rPr>
              <a:t>BarretZoph</a:t>
            </a:r>
            <a:r>
              <a:rPr kumimoji="1" lang="en" altLang="zh-CN" sz="1600" b="1" dirty="0">
                <a:latin typeface="+mn-lt"/>
              </a:rPr>
              <a:t> </a:t>
            </a:r>
            <a:r>
              <a:rPr kumimoji="1" lang="en" altLang="zh-CN" sz="1600" b="1" dirty="0" err="1">
                <a:latin typeface="+mn-lt"/>
              </a:rPr>
              <a:t>QuocV.Le</a:t>
            </a:r>
            <a:r>
              <a:rPr kumimoji="1" lang="zh-CN" altLang="en-US" sz="1600" b="1" dirty="0">
                <a:latin typeface="+mn-lt"/>
              </a:rPr>
              <a:t> </a:t>
            </a:r>
            <a:r>
              <a:rPr kumimoji="1" lang="en" altLang="zh-CN" sz="1600" b="1" dirty="0">
                <a:latin typeface="+mn-lt"/>
              </a:rPr>
              <a:t> </a:t>
            </a:r>
            <a:r>
              <a:rPr kumimoji="1" lang="zh-CN" altLang="en-US" sz="1600" b="1" dirty="0">
                <a:latin typeface="+mn-lt"/>
              </a:rPr>
              <a:t> </a:t>
            </a:r>
            <a:r>
              <a:rPr kumimoji="1" lang="en" altLang="zh-CN" sz="1600" b="1" dirty="0" err="1">
                <a:latin typeface="+mn-lt"/>
              </a:rPr>
              <a:t>JeffDean</a:t>
            </a:r>
            <a:r>
              <a:rPr kumimoji="1" lang="en" altLang="zh-CN" sz="1600" b="1" dirty="0">
                <a:latin typeface="+mn-lt"/>
              </a:rPr>
              <a:t> </a:t>
            </a:r>
          </a:p>
          <a:p>
            <a:pPr algn="ctr">
              <a:lnSpc>
                <a:spcPct val="125000"/>
              </a:lnSpc>
            </a:pPr>
            <a:r>
              <a:rPr kumimoji="1" lang="en-US" altLang="zh-CN" sz="1600" b="1" dirty="0">
                <a:latin typeface="+mn-lt"/>
              </a:rPr>
              <a:t>Google Brain </a:t>
            </a:r>
          </a:p>
          <a:p>
            <a:pPr algn="ctr">
              <a:lnSpc>
                <a:spcPct val="125000"/>
              </a:lnSpc>
            </a:pPr>
            <a:r>
              <a:rPr kumimoji="1" lang="en-US" altLang="zh-CN" sz="1600" b="1" dirty="0">
                <a:latin typeface="+mn-lt"/>
              </a:rPr>
              <a:t>Language Technology Institute, Carnegie Mellon University </a:t>
            </a:r>
          </a:p>
          <a:p>
            <a:pPr algn="ctr">
              <a:lnSpc>
                <a:spcPct val="125000"/>
              </a:lnSpc>
            </a:pPr>
            <a:r>
              <a:rPr kumimoji="1" lang="en-US" altLang="zh-CN" sz="1600" b="1" dirty="0">
                <a:latin typeface="+mn-lt"/>
              </a:rPr>
              <a:t>Department of Computer Science, Stanford University </a:t>
            </a:r>
          </a:p>
          <a:p>
            <a:pPr algn="ctr">
              <a:lnSpc>
                <a:spcPct val="125000"/>
              </a:lnSpc>
            </a:pPr>
            <a:r>
              <a:rPr kumimoji="1" lang="en-US" altLang="zh-CN" sz="1600" b="1" dirty="0">
                <a:latin typeface="+mn-lt"/>
              </a:rPr>
              <a:t>ICML,  2018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p:txBody>
          <a:bodyPr/>
          <a:lstStyle/>
          <a:p>
            <a:r>
              <a:rPr kumimoji="1" lang="en-US" altLang="zh-CN" dirty="0"/>
              <a:t>3. Designing Convolutional Cell</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a:xfrm>
            <a:off x="76200" y="1447800"/>
            <a:ext cx="5334000" cy="4953000"/>
          </a:xfrm>
        </p:spPr>
        <p:txBody>
          <a:bodyPr/>
          <a:lstStyle/>
          <a:p>
            <a:r>
              <a:rPr lang="en" altLang="zh-CN" sz="1800" dirty="0"/>
              <a:t>Rather than designing the entire convolutional network, ENAS design smaller modules and then connect them together to form a network</a:t>
            </a:r>
          </a:p>
          <a:p>
            <a:pPr>
              <a:lnSpc>
                <a:spcPct val="120000"/>
              </a:lnSpc>
            </a:pPr>
            <a:r>
              <a:rPr kumimoji="1" lang="en" altLang="zh-CN" sz="1800" dirty="0"/>
              <a:t>ENAS’s  controller samples : </a:t>
            </a:r>
          </a:p>
          <a:p>
            <a:pPr marL="0" indent="0">
              <a:lnSpc>
                <a:spcPct val="120000"/>
              </a:lnSpc>
              <a:buNone/>
            </a:pPr>
            <a:r>
              <a:rPr kumimoji="1" lang="en" altLang="zh-CN" sz="1800" dirty="0"/>
              <a:t>1) Two previous nodes to be used as the inputs to the current node.</a:t>
            </a:r>
          </a:p>
          <a:p>
            <a:pPr marL="0" indent="0">
              <a:lnSpc>
                <a:spcPct val="120000"/>
              </a:lnSpc>
              <a:buNone/>
            </a:pPr>
            <a:r>
              <a:rPr kumimoji="1" lang="en" altLang="zh-CN" sz="1800" dirty="0"/>
              <a:t>2) </a:t>
            </a:r>
            <a:r>
              <a:rPr kumimoji="1" lang="en-US" altLang="zh-CN" sz="1800" dirty="0"/>
              <a:t>Two operations to apply to the two sampled nodes.</a:t>
            </a:r>
          </a:p>
          <a:p>
            <a:pPr>
              <a:lnSpc>
                <a:spcPct val="120000"/>
              </a:lnSpc>
              <a:buFont typeface="Wingdings" pitchFamily="2" charset="2"/>
              <a:buChar char="p"/>
            </a:pPr>
            <a:r>
              <a:rPr kumimoji="1" lang="en-US" altLang="zh-CN" sz="1800" dirty="0"/>
              <a:t>If there are multiple loose ends, they will be concatenated along the depth dimension to form the cell’s output. </a:t>
            </a:r>
          </a:p>
          <a:p>
            <a:pPr marL="0" indent="0">
              <a:lnSpc>
                <a:spcPct val="120000"/>
              </a:lnSpc>
              <a:buNone/>
            </a:pPr>
            <a:endParaRPr kumimoji="1" lang="en-US" altLang="zh-CN" sz="1800" dirty="0"/>
          </a:p>
          <a:p>
            <a:pPr marL="0" indent="0">
              <a:lnSpc>
                <a:spcPct val="120000"/>
              </a:lnSpc>
              <a:buNone/>
            </a:pPr>
            <a:endParaRPr kumimoji="1" lang="zh-CN" altLang="en-US" sz="1800" dirty="0"/>
          </a:p>
          <a:p>
            <a:endParaRPr lang="en" altLang="zh-CN" sz="1800" dirty="0"/>
          </a:p>
          <a:p>
            <a:endParaRPr kumimoji="1" lang="zh-CN" altLang="en-US" sz="2000"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10</a:t>
            </a:fld>
            <a:endParaRPr lang="en-US" altLang="zh-CN" dirty="0"/>
          </a:p>
        </p:txBody>
      </p:sp>
      <p:pic>
        <p:nvPicPr>
          <p:cNvPr id="7" name="图片 6">
            <a:extLst>
              <a:ext uri="{FF2B5EF4-FFF2-40B4-BE49-F238E27FC236}">
                <a16:creationId xmlns:a16="http://schemas.microsoft.com/office/drawing/2014/main" id="{64384134-52A6-774D-BF3B-6F85232EBED3}"/>
              </a:ext>
            </a:extLst>
          </p:cNvPr>
          <p:cNvPicPr>
            <a:picLocks noChangeAspect="1"/>
          </p:cNvPicPr>
          <p:nvPr/>
        </p:nvPicPr>
        <p:blipFill>
          <a:blip r:embed="rId3"/>
          <a:stretch>
            <a:fillRect/>
          </a:stretch>
        </p:blipFill>
        <p:spPr>
          <a:xfrm>
            <a:off x="5480885" y="1260000"/>
            <a:ext cx="3663115" cy="5481448"/>
          </a:xfrm>
          <a:prstGeom prst="rect">
            <a:avLst/>
          </a:prstGeom>
        </p:spPr>
      </p:pic>
    </p:spTree>
    <p:extLst>
      <p:ext uri="{BB962C8B-B14F-4D97-AF65-F5344CB8AC3E}">
        <p14:creationId xmlns:p14="http://schemas.microsoft.com/office/powerpoint/2010/main" val="4120542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p:txBody>
          <a:bodyPr/>
          <a:lstStyle/>
          <a:p>
            <a:r>
              <a:rPr kumimoji="1" lang="en-US" altLang="zh-CN" dirty="0"/>
              <a:t>3. Designing Convolutional Cell</a:t>
            </a:r>
            <a:endParaRPr kumimoji="1" lang="zh-CN" altLang="en-US" dirty="0"/>
          </a:p>
        </p:txBody>
      </p:sp>
      <p:sp>
        <p:nvSpPr>
          <p:cNvPr id="3" name="内容占位符 2">
            <a:extLst>
              <a:ext uri="{FF2B5EF4-FFF2-40B4-BE49-F238E27FC236}">
                <a16:creationId xmlns:a16="http://schemas.microsoft.com/office/drawing/2014/main" id="{65888172-EFC4-6944-97A0-40D53C9997B5}"/>
              </a:ext>
            </a:extLst>
          </p:cNvPr>
          <p:cNvSpPr>
            <a:spLocks noGrp="1"/>
          </p:cNvSpPr>
          <p:nvPr>
            <p:ph idx="1"/>
          </p:nvPr>
        </p:nvSpPr>
        <p:spPr>
          <a:xfrm>
            <a:off x="457200" y="3429000"/>
            <a:ext cx="8229600" cy="2971800"/>
          </a:xfrm>
        </p:spPr>
        <p:txBody>
          <a:bodyPr/>
          <a:lstStyle/>
          <a:p>
            <a:r>
              <a:rPr kumimoji="1" lang="en-US" altLang="zh-CN" sz="2000" dirty="0"/>
              <a:t>Two types of Cells: Normal Conv Cell ,  Reduction Cell</a:t>
            </a:r>
          </a:p>
          <a:p>
            <a:r>
              <a:rPr kumimoji="1" lang="en-US" altLang="zh-CN" sz="2000" dirty="0"/>
              <a:t>For Reduction Cell: </a:t>
            </a:r>
            <a:r>
              <a:rPr kumimoji="1" lang="en" altLang="zh-CN" sz="2000" dirty="0"/>
              <a:t>A</a:t>
            </a:r>
            <a:r>
              <a:rPr lang="en" altLang="zh-CN" sz="2000" dirty="0"/>
              <a:t>pplying all operations with a stride of 2 (thus reduces the spatial dimensions of its input by a factor of 2 )</a:t>
            </a:r>
          </a:p>
          <a:p>
            <a:endParaRPr kumimoji="1" lang="en-US" altLang="zh-CN" dirty="0"/>
          </a:p>
          <a:p>
            <a:pPr marL="0" indent="0">
              <a:buNone/>
            </a:pPr>
            <a:endParaRPr kumimoji="1" lang="en-US" altLang="zh-CN" dirty="0"/>
          </a:p>
        </p:txBody>
      </p:sp>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11</a:t>
            </a:fld>
            <a:endParaRPr lang="en-US" altLang="zh-CN" dirty="0"/>
          </a:p>
        </p:txBody>
      </p:sp>
      <p:pic>
        <p:nvPicPr>
          <p:cNvPr id="5" name="图片 4">
            <a:extLst>
              <a:ext uri="{FF2B5EF4-FFF2-40B4-BE49-F238E27FC236}">
                <a16:creationId xmlns:a16="http://schemas.microsoft.com/office/drawing/2014/main" id="{89659E2F-5B21-0E4F-A218-534DF9D7EC6C}"/>
              </a:ext>
            </a:extLst>
          </p:cNvPr>
          <p:cNvPicPr>
            <a:picLocks noChangeAspect="1"/>
          </p:cNvPicPr>
          <p:nvPr/>
        </p:nvPicPr>
        <p:blipFill>
          <a:blip r:embed="rId3"/>
          <a:stretch>
            <a:fillRect/>
          </a:stretch>
        </p:blipFill>
        <p:spPr>
          <a:xfrm>
            <a:off x="1828799" y="1444019"/>
            <a:ext cx="5486401" cy="1805396"/>
          </a:xfrm>
          <a:prstGeom prst="rect">
            <a:avLst/>
          </a:prstGeom>
        </p:spPr>
      </p:pic>
    </p:spTree>
    <p:extLst>
      <p:ext uri="{BB962C8B-B14F-4D97-AF65-F5344CB8AC3E}">
        <p14:creationId xmlns:p14="http://schemas.microsoft.com/office/powerpoint/2010/main" val="1868788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a:xfrm>
            <a:off x="228600" y="726264"/>
            <a:ext cx="8686800" cy="797736"/>
          </a:xfrm>
        </p:spPr>
        <p:txBody>
          <a:bodyPr/>
          <a:lstStyle/>
          <a:p>
            <a:r>
              <a:rPr kumimoji="1" lang="en-US" altLang="zh-CN" dirty="0"/>
              <a:t>4.1 .</a:t>
            </a:r>
            <a:r>
              <a:rPr kumimoji="1" lang="zh-CN" altLang="en-US" dirty="0"/>
              <a:t> </a:t>
            </a:r>
            <a:r>
              <a:rPr kumimoji="1" lang="en-US" altLang="zh-CN" dirty="0"/>
              <a:t>Training ENAS</a:t>
            </a:r>
            <a:endParaRPr kumimoji="1" lang="zh-CN" altLang="en-US" dirty="0"/>
          </a:p>
        </p:txBody>
      </p:sp>
      <p:sp>
        <p:nvSpPr>
          <p:cNvPr id="3" name="内容占位符 2">
            <a:extLst>
              <a:ext uri="{FF2B5EF4-FFF2-40B4-BE49-F238E27FC236}">
                <a16:creationId xmlns:a16="http://schemas.microsoft.com/office/drawing/2014/main" id="{65888172-EFC4-6944-97A0-40D53C9997B5}"/>
              </a:ext>
            </a:extLst>
          </p:cNvPr>
          <p:cNvSpPr>
            <a:spLocks noGrp="1"/>
          </p:cNvSpPr>
          <p:nvPr>
            <p:ph idx="1"/>
          </p:nvPr>
        </p:nvSpPr>
        <p:spPr>
          <a:xfrm>
            <a:off x="457200" y="1676400"/>
            <a:ext cx="8229600" cy="4724400"/>
          </a:xfrm>
        </p:spPr>
        <p:txBody>
          <a:bodyPr/>
          <a:lstStyle/>
          <a:p>
            <a:pPr>
              <a:lnSpc>
                <a:spcPct val="120000"/>
              </a:lnSpc>
            </a:pPr>
            <a:r>
              <a:rPr lang="en" altLang="zh-CN" sz="2000" dirty="0"/>
              <a:t>Two sets of learnable parameters: </a:t>
            </a:r>
          </a:p>
          <a:p>
            <a:pPr marL="0" indent="0">
              <a:lnSpc>
                <a:spcPct val="120000"/>
              </a:lnSpc>
              <a:buNone/>
            </a:pPr>
            <a:r>
              <a:rPr lang="en" altLang="zh-CN" sz="1800" dirty="0"/>
              <a:t>1) the parameters of the controller LSTM, denoted by </a:t>
            </a:r>
            <a:r>
              <a:rPr lang="el-GR" altLang="zh-CN" sz="1800" dirty="0"/>
              <a:t>θ</a:t>
            </a:r>
            <a:r>
              <a:rPr lang="en-US" altLang="zh-CN" sz="1800" dirty="0"/>
              <a:t>;</a:t>
            </a:r>
          </a:p>
          <a:p>
            <a:pPr marL="0" indent="0">
              <a:lnSpc>
                <a:spcPct val="120000"/>
              </a:lnSpc>
              <a:buNone/>
            </a:pPr>
            <a:r>
              <a:rPr lang="en-US" altLang="zh-CN" sz="1800" dirty="0"/>
              <a:t>2) </a:t>
            </a:r>
            <a:r>
              <a:rPr lang="en" altLang="zh-CN" sz="1800" dirty="0"/>
              <a:t>the shared parameters of the child models, denoted by </a:t>
            </a:r>
            <a:r>
              <a:rPr lang="el-GR" altLang="zh-CN" sz="1800" dirty="0"/>
              <a:t>ω. </a:t>
            </a:r>
          </a:p>
          <a:p>
            <a:r>
              <a:rPr lang="en" altLang="zh-CN" sz="2000" dirty="0"/>
              <a:t>Training the shared parameters </a:t>
            </a:r>
            <a:r>
              <a:rPr lang="el-GR" altLang="zh-CN" sz="2000" dirty="0"/>
              <a:t>ω </a:t>
            </a:r>
            <a:r>
              <a:rPr lang="en" altLang="zh-CN" sz="2000" dirty="0"/>
              <a:t>of the child models. </a:t>
            </a:r>
          </a:p>
          <a:p>
            <a:endParaRPr lang="en" altLang="zh-CN" sz="2000" dirty="0"/>
          </a:p>
          <a:p>
            <a:pPr>
              <a:lnSpc>
                <a:spcPct val="120000"/>
              </a:lnSpc>
            </a:pPr>
            <a:r>
              <a:rPr lang="en" altLang="zh-CN" sz="2000" dirty="0"/>
              <a:t>Training the controller parameters </a:t>
            </a:r>
            <a:r>
              <a:rPr lang="el-GR" altLang="zh-CN" sz="2000" dirty="0"/>
              <a:t>θ </a:t>
            </a:r>
          </a:p>
          <a:p>
            <a:pPr marL="0" indent="0">
              <a:lnSpc>
                <a:spcPct val="120000"/>
              </a:lnSpc>
              <a:buNone/>
            </a:pPr>
            <a:r>
              <a:rPr lang="en-US" altLang="zh-CN" sz="2000" dirty="0"/>
              <a:t>Maximize</a:t>
            </a:r>
            <a:r>
              <a:rPr lang="en" altLang="zh-CN" sz="2000" dirty="0"/>
              <a:t>  </a:t>
            </a:r>
            <a:r>
              <a:rPr lang="en-US" altLang="zh-CN" sz="2000" dirty="0"/>
              <a:t>the</a:t>
            </a:r>
            <a:r>
              <a:rPr lang="en" altLang="zh-CN" sz="2000" dirty="0"/>
              <a:t> </a:t>
            </a:r>
            <a:r>
              <a:rPr lang="en-US" altLang="zh-CN" sz="2000" dirty="0"/>
              <a:t>expect</a:t>
            </a:r>
            <a:r>
              <a:rPr lang="en" altLang="zh-CN" sz="2000" dirty="0"/>
              <a:t> </a:t>
            </a:r>
            <a:r>
              <a:rPr lang="en-US" altLang="zh-CN" sz="2000" dirty="0"/>
              <a:t>reward</a:t>
            </a:r>
            <a:r>
              <a:rPr lang="en" altLang="zh-CN" sz="2000" dirty="0"/>
              <a:t> </a:t>
            </a:r>
          </a:p>
        </p:txBody>
      </p:sp>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12</a:t>
            </a:fld>
            <a:endParaRPr lang="en-US" altLang="zh-CN" dirty="0"/>
          </a:p>
        </p:txBody>
      </p:sp>
      <p:pic>
        <p:nvPicPr>
          <p:cNvPr id="5" name="图片 4">
            <a:extLst>
              <a:ext uri="{FF2B5EF4-FFF2-40B4-BE49-F238E27FC236}">
                <a16:creationId xmlns:a16="http://schemas.microsoft.com/office/drawing/2014/main" id="{4BA1E313-FE88-7642-BABA-49FD067B8A07}"/>
              </a:ext>
            </a:extLst>
          </p:cNvPr>
          <p:cNvPicPr>
            <a:picLocks noChangeAspect="1"/>
          </p:cNvPicPr>
          <p:nvPr/>
        </p:nvPicPr>
        <p:blipFill rotWithShape="1">
          <a:blip r:embed="rId3"/>
          <a:srcRect b="8861"/>
          <a:stretch/>
        </p:blipFill>
        <p:spPr>
          <a:xfrm>
            <a:off x="609600" y="3733800"/>
            <a:ext cx="6388100" cy="914400"/>
          </a:xfrm>
          <a:prstGeom prst="rect">
            <a:avLst/>
          </a:prstGeom>
        </p:spPr>
      </p:pic>
      <p:pic>
        <p:nvPicPr>
          <p:cNvPr id="6" name="图片 5">
            <a:extLst>
              <a:ext uri="{FF2B5EF4-FFF2-40B4-BE49-F238E27FC236}">
                <a16:creationId xmlns:a16="http://schemas.microsoft.com/office/drawing/2014/main" id="{E3D1B378-D643-5348-A4AD-0762A2730070}"/>
              </a:ext>
            </a:extLst>
          </p:cNvPr>
          <p:cNvPicPr>
            <a:picLocks noChangeAspect="1"/>
          </p:cNvPicPr>
          <p:nvPr/>
        </p:nvPicPr>
        <p:blipFill>
          <a:blip r:embed="rId4"/>
          <a:stretch>
            <a:fillRect/>
          </a:stretch>
        </p:blipFill>
        <p:spPr>
          <a:xfrm>
            <a:off x="3803650" y="5105400"/>
            <a:ext cx="2781300" cy="520700"/>
          </a:xfrm>
          <a:prstGeom prst="rect">
            <a:avLst/>
          </a:prstGeom>
        </p:spPr>
      </p:pic>
      <p:sp>
        <p:nvSpPr>
          <p:cNvPr id="7" name="文本框 6">
            <a:extLst>
              <a:ext uri="{FF2B5EF4-FFF2-40B4-BE49-F238E27FC236}">
                <a16:creationId xmlns:a16="http://schemas.microsoft.com/office/drawing/2014/main" id="{4D7E58E0-AA42-6242-A0F4-F6B703C38098}"/>
              </a:ext>
            </a:extLst>
          </p:cNvPr>
          <p:cNvSpPr txBox="1"/>
          <p:nvPr/>
        </p:nvSpPr>
        <p:spPr>
          <a:xfrm>
            <a:off x="6248400" y="4475202"/>
            <a:ext cx="2667000" cy="369332"/>
          </a:xfrm>
          <a:prstGeom prst="rect">
            <a:avLst/>
          </a:prstGeom>
          <a:noFill/>
        </p:spPr>
        <p:txBody>
          <a:bodyPr wrap="square" rtlCol="0">
            <a:spAutoFit/>
          </a:bodyPr>
          <a:lstStyle/>
          <a:p>
            <a:r>
              <a:rPr kumimoji="1" lang="en-US" altLang="zh-CN" dirty="0">
                <a:solidFill>
                  <a:srgbClr val="FF0000"/>
                </a:solidFill>
                <a:latin typeface="+mn-lt"/>
                <a:ea typeface="+mn-ea"/>
              </a:rPr>
              <a:t>Expected Loss Function</a:t>
            </a:r>
            <a:endParaRPr kumimoji="1" lang="zh-CN" altLang="en-US" dirty="0">
              <a:solidFill>
                <a:srgbClr val="FF0000"/>
              </a:solidFill>
              <a:latin typeface="+mn-lt"/>
              <a:ea typeface="+mn-ea"/>
            </a:endParaRPr>
          </a:p>
        </p:txBody>
      </p:sp>
      <p:cxnSp>
        <p:nvCxnSpPr>
          <p:cNvPr id="11" name="肘形连接符 10">
            <a:extLst>
              <a:ext uri="{FF2B5EF4-FFF2-40B4-BE49-F238E27FC236}">
                <a16:creationId xmlns:a16="http://schemas.microsoft.com/office/drawing/2014/main" id="{A432AAA5-B7EC-684B-B3D9-004D403BC1D7}"/>
              </a:ext>
            </a:extLst>
          </p:cNvPr>
          <p:cNvCxnSpPr>
            <a:cxnSpLocks/>
          </p:cNvCxnSpPr>
          <p:nvPr/>
        </p:nvCxnSpPr>
        <p:spPr>
          <a:xfrm rot="10800000">
            <a:off x="6858000" y="4180701"/>
            <a:ext cx="1143000" cy="284202"/>
          </a:xfrm>
          <a:prstGeom prst="bentConnector3">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277792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p:txBody>
          <a:bodyPr/>
          <a:lstStyle/>
          <a:p>
            <a:r>
              <a:rPr kumimoji="1" lang="en-US" altLang="zh-CN" dirty="0"/>
              <a:t>4.2 . Deriving Architectures</a:t>
            </a:r>
            <a:endParaRPr kumimoji="1" lang="zh-CN" altLang="en-US" dirty="0"/>
          </a:p>
        </p:txBody>
      </p:sp>
      <p:sp>
        <p:nvSpPr>
          <p:cNvPr id="3" name="内容占位符 2">
            <a:extLst>
              <a:ext uri="{FF2B5EF4-FFF2-40B4-BE49-F238E27FC236}">
                <a16:creationId xmlns:a16="http://schemas.microsoft.com/office/drawing/2014/main" id="{65888172-EFC4-6944-97A0-40D53C9997B5}"/>
              </a:ext>
            </a:extLst>
          </p:cNvPr>
          <p:cNvSpPr>
            <a:spLocks noGrp="1"/>
          </p:cNvSpPr>
          <p:nvPr>
            <p:ph idx="1"/>
          </p:nvPr>
        </p:nvSpPr>
        <p:spPr/>
        <p:txBody>
          <a:bodyPr/>
          <a:lstStyle/>
          <a:p>
            <a:r>
              <a:rPr lang="en" altLang="zh-CN" sz="2000" dirty="0"/>
              <a:t>First sample several models from the trained policy </a:t>
            </a:r>
            <a:r>
              <a:rPr lang="el-GR" altLang="zh-CN" sz="2000" dirty="0"/>
              <a:t>π(</a:t>
            </a:r>
            <a:r>
              <a:rPr lang="en" altLang="zh-CN" sz="2000" b="1" dirty="0"/>
              <a:t>m</a:t>
            </a:r>
            <a:r>
              <a:rPr lang="en" altLang="zh-CN" sz="2000" dirty="0"/>
              <a:t>,</a:t>
            </a:r>
            <a:r>
              <a:rPr lang="el-GR" altLang="zh-CN" sz="2000" dirty="0"/>
              <a:t>θ) </a:t>
            </a:r>
            <a:endParaRPr lang="en-US" altLang="zh-CN" sz="2000" dirty="0"/>
          </a:p>
          <a:p>
            <a:r>
              <a:rPr lang="en" altLang="zh-CN" sz="2000" dirty="0"/>
              <a:t>For each sampled model,  compute its reward on </a:t>
            </a:r>
            <a:r>
              <a:rPr lang="en" altLang="zh-CN" sz="2000" i="1" dirty="0"/>
              <a:t>a single minibatch </a:t>
            </a:r>
            <a:r>
              <a:rPr lang="en" altLang="zh-CN" sz="2000" dirty="0"/>
              <a:t>sampled from the validation set. Then take only the model with the highest reward to retrain from scratch. </a:t>
            </a:r>
          </a:p>
          <a:p>
            <a:endParaRPr lang="el-GR" altLang="zh-CN" sz="2000" dirty="0"/>
          </a:p>
          <a:p>
            <a:endParaRPr kumimoji="1" lang="zh-CN" altLang="en-US" sz="2000" dirty="0"/>
          </a:p>
        </p:txBody>
      </p:sp>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13</a:t>
            </a:fld>
            <a:endParaRPr lang="en-US" altLang="zh-CN" dirty="0"/>
          </a:p>
        </p:txBody>
      </p:sp>
    </p:spTree>
    <p:extLst>
      <p:ext uri="{BB962C8B-B14F-4D97-AF65-F5344CB8AC3E}">
        <p14:creationId xmlns:p14="http://schemas.microsoft.com/office/powerpoint/2010/main" val="41047560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p:txBody>
          <a:bodyPr/>
          <a:lstStyle/>
          <a:p>
            <a:r>
              <a:rPr kumimoji="1" lang="en-US" altLang="zh-CN" sz="2400" dirty="0"/>
              <a:t>Experiments  (Language Model with Penn Treebank)</a:t>
            </a:r>
            <a:endParaRPr kumimoji="1" lang="zh-CN" altLang="en-US" sz="2400" dirty="0"/>
          </a:p>
        </p:txBody>
      </p:sp>
      <p:sp>
        <p:nvSpPr>
          <p:cNvPr id="3" name="内容占位符 2">
            <a:extLst>
              <a:ext uri="{FF2B5EF4-FFF2-40B4-BE49-F238E27FC236}">
                <a16:creationId xmlns:a16="http://schemas.microsoft.com/office/drawing/2014/main" id="{65888172-EFC4-6944-97A0-40D53C9997B5}"/>
              </a:ext>
            </a:extLst>
          </p:cNvPr>
          <p:cNvSpPr>
            <a:spLocks noGrp="1"/>
          </p:cNvSpPr>
          <p:nvPr>
            <p:ph idx="1"/>
          </p:nvPr>
        </p:nvSpPr>
        <p:spPr>
          <a:xfrm>
            <a:off x="322684" y="1241413"/>
            <a:ext cx="5002504" cy="2644787"/>
          </a:xfrm>
        </p:spPr>
        <p:txBody>
          <a:bodyPr/>
          <a:lstStyle/>
          <a:p>
            <a:pPr>
              <a:lnSpc>
                <a:spcPct val="100000"/>
              </a:lnSpc>
            </a:pPr>
            <a:r>
              <a:rPr kumimoji="1" lang="en-US" altLang="zh-CN" sz="2000" dirty="0"/>
              <a:t>Interesting Properties:</a:t>
            </a:r>
          </a:p>
          <a:p>
            <a:pPr marL="0" indent="0">
              <a:lnSpc>
                <a:spcPct val="100000"/>
              </a:lnSpc>
              <a:buNone/>
            </a:pPr>
            <a:r>
              <a:rPr kumimoji="1" lang="en-US" altLang="zh-CN" sz="1800" dirty="0"/>
              <a:t>1) </a:t>
            </a:r>
            <a:r>
              <a:rPr kumimoji="1" lang="en" altLang="zh-CN" sz="1800" dirty="0"/>
              <a:t>A</a:t>
            </a:r>
            <a:r>
              <a:rPr lang="en" altLang="zh-CN" sz="1800" dirty="0"/>
              <a:t>ll non-linearities in the cell are ei- ther ReLU or tanh (without identity , sigmoid)’</a:t>
            </a:r>
          </a:p>
          <a:p>
            <a:pPr marL="0" indent="0">
              <a:lnSpc>
                <a:spcPct val="100000"/>
              </a:lnSpc>
              <a:buNone/>
            </a:pPr>
            <a:r>
              <a:rPr lang="en" altLang="zh-CN" sz="1800" dirty="0"/>
              <a:t>2) Randomly pick some nodes and switch the non-linearity  function,  perplexity increases</a:t>
            </a:r>
          </a:p>
          <a:p>
            <a:pPr marL="0" indent="0">
              <a:lnSpc>
                <a:spcPct val="100000"/>
              </a:lnSpc>
              <a:buNone/>
            </a:pPr>
            <a:r>
              <a:rPr lang="en" altLang="zh-CN" sz="1800" dirty="0"/>
              <a:t>3) The output of ENAS cell is an average of 6 nodes, similar to Mixture of Contexts(</a:t>
            </a:r>
            <a:r>
              <a:rPr lang="en" altLang="zh-CN" sz="1800" dirty="0" err="1"/>
              <a:t>MoC</a:t>
            </a:r>
            <a:r>
              <a:rPr lang="en" altLang="zh-CN" sz="1800" dirty="0"/>
              <a:t>).  </a:t>
            </a:r>
          </a:p>
          <a:p>
            <a:pPr marL="0" indent="0">
              <a:buNone/>
            </a:pPr>
            <a:endParaRPr lang="en" altLang="zh-CN" sz="2000" dirty="0"/>
          </a:p>
        </p:txBody>
      </p:sp>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14</a:t>
            </a:fld>
            <a:endParaRPr lang="en-US" altLang="zh-CN" dirty="0"/>
          </a:p>
        </p:txBody>
      </p:sp>
      <p:pic>
        <p:nvPicPr>
          <p:cNvPr id="7" name="图片 6">
            <a:extLst>
              <a:ext uri="{FF2B5EF4-FFF2-40B4-BE49-F238E27FC236}">
                <a16:creationId xmlns:a16="http://schemas.microsoft.com/office/drawing/2014/main" id="{70D98DDC-D68F-5442-814A-52B70287342E}"/>
              </a:ext>
            </a:extLst>
          </p:cNvPr>
          <p:cNvPicPr>
            <a:picLocks noChangeAspect="1"/>
          </p:cNvPicPr>
          <p:nvPr/>
        </p:nvPicPr>
        <p:blipFill>
          <a:blip r:embed="rId3"/>
          <a:stretch>
            <a:fillRect/>
          </a:stretch>
        </p:blipFill>
        <p:spPr>
          <a:xfrm>
            <a:off x="5442599" y="1584118"/>
            <a:ext cx="3213100" cy="1623227"/>
          </a:xfrm>
          <a:prstGeom prst="rect">
            <a:avLst/>
          </a:prstGeom>
        </p:spPr>
      </p:pic>
      <p:pic>
        <p:nvPicPr>
          <p:cNvPr id="8" name="图片 7">
            <a:extLst>
              <a:ext uri="{FF2B5EF4-FFF2-40B4-BE49-F238E27FC236}">
                <a16:creationId xmlns:a16="http://schemas.microsoft.com/office/drawing/2014/main" id="{9A841D41-7C0E-8B41-A9CD-95D7D14CD32D}"/>
              </a:ext>
            </a:extLst>
          </p:cNvPr>
          <p:cNvPicPr>
            <a:picLocks noChangeAspect="1"/>
          </p:cNvPicPr>
          <p:nvPr/>
        </p:nvPicPr>
        <p:blipFill>
          <a:blip r:embed="rId4"/>
          <a:stretch>
            <a:fillRect/>
          </a:stretch>
        </p:blipFill>
        <p:spPr>
          <a:xfrm>
            <a:off x="2133600" y="3804287"/>
            <a:ext cx="6798014" cy="2661838"/>
          </a:xfrm>
          <a:prstGeom prst="rect">
            <a:avLst/>
          </a:prstGeom>
        </p:spPr>
      </p:pic>
      <p:sp>
        <p:nvSpPr>
          <p:cNvPr id="9" name="文本框 8">
            <a:extLst>
              <a:ext uri="{FF2B5EF4-FFF2-40B4-BE49-F238E27FC236}">
                <a16:creationId xmlns:a16="http://schemas.microsoft.com/office/drawing/2014/main" id="{3F84114E-6F1E-5649-84E1-E4948883641A}"/>
              </a:ext>
            </a:extLst>
          </p:cNvPr>
          <p:cNvSpPr txBox="1"/>
          <p:nvPr/>
        </p:nvSpPr>
        <p:spPr>
          <a:xfrm>
            <a:off x="102898" y="4383601"/>
            <a:ext cx="3276600" cy="1200329"/>
          </a:xfrm>
          <a:prstGeom prst="rect">
            <a:avLst/>
          </a:prstGeom>
          <a:noFill/>
        </p:spPr>
        <p:txBody>
          <a:bodyPr wrap="square" rtlCol="0">
            <a:spAutoFit/>
          </a:bodyPr>
          <a:lstStyle/>
          <a:p>
            <a:r>
              <a:rPr kumimoji="1" lang="en-US" altLang="zh-CN" dirty="0">
                <a:solidFill>
                  <a:srgbClr val="FF0000"/>
                </a:solidFill>
              </a:rPr>
              <a:t>Better Performance than NAS and  other manually designed Network</a:t>
            </a:r>
            <a:endParaRPr kumimoji="1" lang="zh-CN" altLang="en-US" dirty="0">
              <a:solidFill>
                <a:srgbClr val="FF0000"/>
              </a:solidFill>
            </a:endParaRPr>
          </a:p>
          <a:p>
            <a:endParaRPr kumimoji="1" lang="zh-CN" altLang="en-US" dirty="0">
              <a:latin typeface="+mn-lt"/>
              <a:ea typeface="+mn-ea"/>
            </a:endParaRPr>
          </a:p>
        </p:txBody>
      </p:sp>
    </p:spTree>
    <p:extLst>
      <p:ext uri="{BB962C8B-B14F-4D97-AF65-F5344CB8AC3E}">
        <p14:creationId xmlns:p14="http://schemas.microsoft.com/office/powerpoint/2010/main" val="1699288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p:txBody>
          <a:bodyPr/>
          <a:lstStyle/>
          <a:p>
            <a:r>
              <a:rPr kumimoji="1" lang="en-US" altLang="zh-CN" sz="2400" dirty="0"/>
              <a:t>Experiments (Image Classification on CIFAR-10)</a:t>
            </a:r>
            <a:endParaRPr kumimoji="1" lang="zh-CN" altLang="en-US" sz="2400" dirty="0"/>
          </a:p>
        </p:txBody>
      </p:sp>
      <p:pic>
        <p:nvPicPr>
          <p:cNvPr id="5" name="内容占位符 4">
            <a:extLst>
              <a:ext uri="{FF2B5EF4-FFF2-40B4-BE49-F238E27FC236}">
                <a16:creationId xmlns:a16="http://schemas.microsoft.com/office/drawing/2014/main" id="{24CD75B5-8B3A-6D48-82CE-C56CEE4F1FF7}"/>
              </a:ext>
            </a:extLst>
          </p:cNvPr>
          <p:cNvPicPr>
            <a:picLocks noGrp="1" noChangeAspect="1"/>
          </p:cNvPicPr>
          <p:nvPr>
            <p:ph idx="1"/>
          </p:nvPr>
        </p:nvPicPr>
        <p:blipFill>
          <a:blip r:embed="rId3"/>
          <a:stretch>
            <a:fillRect/>
          </a:stretch>
        </p:blipFill>
        <p:spPr>
          <a:xfrm>
            <a:off x="508000" y="1524000"/>
            <a:ext cx="8128000" cy="4876800"/>
          </a:xfrm>
          <a:prstGeom prst="rect">
            <a:avLst/>
          </a:prstGeom>
        </p:spPr>
      </p:pic>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15</a:t>
            </a:fld>
            <a:endParaRPr lang="en-US" altLang="zh-CN" dirty="0"/>
          </a:p>
        </p:txBody>
      </p:sp>
    </p:spTree>
    <p:extLst>
      <p:ext uri="{BB962C8B-B14F-4D97-AF65-F5344CB8AC3E}">
        <p14:creationId xmlns:p14="http://schemas.microsoft.com/office/powerpoint/2010/main" val="42176068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504E-E8B2-4F43-8C31-7299B11F7BAA}"/>
              </a:ext>
            </a:extLst>
          </p:cNvPr>
          <p:cNvSpPr>
            <a:spLocks noGrp="1"/>
          </p:cNvSpPr>
          <p:nvPr>
            <p:ph type="title"/>
          </p:nvPr>
        </p:nvSpPr>
        <p:spPr/>
        <p:txBody>
          <a:bodyPr/>
          <a:lstStyle/>
          <a:p>
            <a:r>
              <a:rPr kumimoji="1" lang="en" altLang="zh-CN" sz="2400" dirty="0"/>
              <a:t>Experiments (Image Classification on CIFAR-10)</a:t>
            </a:r>
            <a:endParaRPr kumimoji="1" lang="zh-CN" altLang="en-US" sz="2400" dirty="0"/>
          </a:p>
        </p:txBody>
      </p:sp>
      <p:sp>
        <p:nvSpPr>
          <p:cNvPr id="3" name="内容占位符 2">
            <a:extLst>
              <a:ext uri="{FF2B5EF4-FFF2-40B4-BE49-F238E27FC236}">
                <a16:creationId xmlns:a16="http://schemas.microsoft.com/office/drawing/2014/main" id="{65888172-EFC4-6944-97A0-40D53C9997B5}"/>
              </a:ext>
            </a:extLst>
          </p:cNvPr>
          <p:cNvSpPr>
            <a:spLocks noGrp="1"/>
          </p:cNvSpPr>
          <p:nvPr>
            <p:ph idx="1"/>
          </p:nvPr>
        </p:nvSpPr>
        <p:spPr>
          <a:xfrm>
            <a:off x="457200" y="3352800"/>
            <a:ext cx="8229600" cy="3048000"/>
          </a:xfrm>
        </p:spPr>
        <p:txBody>
          <a:bodyPr/>
          <a:lstStyle/>
          <a:p>
            <a:pPr>
              <a:lnSpc>
                <a:spcPct val="110000"/>
              </a:lnSpc>
            </a:pPr>
            <a:r>
              <a:rPr lang="en" altLang="zh-CN" sz="2000" dirty="0"/>
              <a:t>The models found by ENAS are, in a sense, the local minimums in their search spaces. </a:t>
            </a:r>
          </a:p>
          <a:p>
            <a:pPr>
              <a:lnSpc>
                <a:spcPct val="110000"/>
              </a:lnSpc>
              <a:buAutoNum type="arabicParenR"/>
            </a:pPr>
            <a:r>
              <a:rPr lang="en" altLang="zh-CN" sz="1800" dirty="0"/>
              <a:t>If replace all separable convolutions with normal convo- lutions, and then adjust the model size so that the number of parameters stay the same, then the test error increases by 1.7%. </a:t>
            </a:r>
          </a:p>
          <a:p>
            <a:pPr>
              <a:lnSpc>
                <a:spcPct val="110000"/>
              </a:lnSpc>
              <a:buFont typeface="Wingdings" panose="05000000000000000000" pitchFamily="2" charset="2"/>
              <a:buAutoNum type="arabicParenR"/>
            </a:pPr>
            <a:r>
              <a:rPr lang="en" altLang="zh-CN" sz="1800" dirty="0"/>
              <a:t>if we randomly change several connec- tions in the cells that ENAS finds in the micro search space, the test error increases by 2.1%. </a:t>
            </a:r>
          </a:p>
        </p:txBody>
      </p:sp>
      <p:sp>
        <p:nvSpPr>
          <p:cNvPr id="4" name="灯片编号占位符 3">
            <a:extLst>
              <a:ext uri="{FF2B5EF4-FFF2-40B4-BE49-F238E27FC236}">
                <a16:creationId xmlns:a16="http://schemas.microsoft.com/office/drawing/2014/main" id="{0FBB4BEB-2638-A74D-911B-9E579930BCE3}"/>
              </a:ext>
            </a:extLst>
          </p:cNvPr>
          <p:cNvSpPr>
            <a:spLocks noGrp="1"/>
          </p:cNvSpPr>
          <p:nvPr>
            <p:ph type="sldNum" sz="quarter" idx="11"/>
          </p:nvPr>
        </p:nvSpPr>
        <p:spPr/>
        <p:txBody>
          <a:bodyPr/>
          <a:lstStyle/>
          <a:p>
            <a:pPr>
              <a:defRPr/>
            </a:pPr>
            <a:fld id="{0581BA8F-9364-4F3B-9ECC-1CBC2CDE499B}" type="slidenum">
              <a:rPr lang="en-US" altLang="zh-CN" smtClean="0"/>
              <a:t>16</a:t>
            </a:fld>
            <a:endParaRPr lang="en-US" altLang="zh-CN" dirty="0"/>
          </a:p>
        </p:txBody>
      </p:sp>
      <p:pic>
        <p:nvPicPr>
          <p:cNvPr id="7" name="图片 6">
            <a:extLst>
              <a:ext uri="{FF2B5EF4-FFF2-40B4-BE49-F238E27FC236}">
                <a16:creationId xmlns:a16="http://schemas.microsoft.com/office/drawing/2014/main" id="{6D912986-CC23-D246-BF72-A96796374FA6}"/>
              </a:ext>
            </a:extLst>
          </p:cNvPr>
          <p:cNvPicPr>
            <a:picLocks noChangeAspect="1"/>
          </p:cNvPicPr>
          <p:nvPr/>
        </p:nvPicPr>
        <p:blipFill>
          <a:blip r:embed="rId3"/>
          <a:stretch>
            <a:fillRect/>
          </a:stretch>
        </p:blipFill>
        <p:spPr>
          <a:xfrm>
            <a:off x="1866900" y="1530221"/>
            <a:ext cx="4991100" cy="1784076"/>
          </a:xfrm>
          <a:prstGeom prst="rect">
            <a:avLst/>
          </a:prstGeom>
        </p:spPr>
      </p:pic>
    </p:spTree>
    <p:extLst>
      <p:ext uri="{BB962C8B-B14F-4D97-AF65-F5344CB8AC3E}">
        <p14:creationId xmlns:p14="http://schemas.microsoft.com/office/powerpoint/2010/main" val="1448294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2924E1-928A-4190-ACCF-8750F97C1805}"/>
              </a:ext>
            </a:extLst>
          </p:cNvPr>
          <p:cNvSpPr>
            <a:spLocks noGrp="1"/>
          </p:cNvSpPr>
          <p:nvPr>
            <p:ph type="title"/>
          </p:nvPr>
        </p:nvSpPr>
        <p:spPr/>
        <p:txBody>
          <a:bodyPr/>
          <a:lstStyle/>
          <a:p>
            <a:r>
              <a:rPr lang="en-US" altLang="zh-CN" dirty="0"/>
              <a:t>Outline</a:t>
            </a:r>
            <a:endParaRPr lang="zh-CN" altLang="en-US" dirty="0"/>
          </a:p>
        </p:txBody>
      </p:sp>
      <p:sp>
        <p:nvSpPr>
          <p:cNvPr id="3" name="内容占位符 2">
            <a:extLst>
              <a:ext uri="{FF2B5EF4-FFF2-40B4-BE49-F238E27FC236}">
                <a16:creationId xmlns:a16="http://schemas.microsoft.com/office/drawing/2014/main" id="{10B6B420-8CC9-4C11-8BB9-117203B6FC8A}"/>
              </a:ext>
            </a:extLst>
          </p:cNvPr>
          <p:cNvSpPr>
            <a:spLocks noGrp="1"/>
          </p:cNvSpPr>
          <p:nvPr>
            <p:ph idx="1"/>
          </p:nvPr>
        </p:nvSpPr>
        <p:spPr/>
        <p:txBody>
          <a:bodyPr/>
          <a:lstStyle/>
          <a:p>
            <a:r>
              <a:rPr lang="en-US" altLang="zh-CN" dirty="0"/>
              <a:t>Overview of NAS</a:t>
            </a:r>
          </a:p>
          <a:p>
            <a:r>
              <a:rPr lang="en-US" altLang="zh-CN" dirty="0"/>
              <a:t>Motivation and Contribution</a:t>
            </a:r>
          </a:p>
          <a:p>
            <a:r>
              <a:rPr lang="en-US" altLang="zh-CN" dirty="0"/>
              <a:t>Methods</a:t>
            </a:r>
          </a:p>
          <a:p>
            <a:r>
              <a:rPr lang="en-US" altLang="zh-CN" dirty="0"/>
              <a:t>Experiments and Thinking</a:t>
            </a:r>
            <a:endParaRPr lang="zh-CN" altLang="en-US" dirty="0"/>
          </a:p>
        </p:txBody>
      </p:sp>
      <p:sp>
        <p:nvSpPr>
          <p:cNvPr id="4" name="灯片编号占位符 3">
            <a:extLst>
              <a:ext uri="{FF2B5EF4-FFF2-40B4-BE49-F238E27FC236}">
                <a16:creationId xmlns:a16="http://schemas.microsoft.com/office/drawing/2014/main" id="{6DC4C318-0DFE-4D48-822C-705D3C583A09}"/>
              </a:ext>
            </a:extLst>
          </p:cNvPr>
          <p:cNvSpPr>
            <a:spLocks noGrp="1"/>
          </p:cNvSpPr>
          <p:nvPr>
            <p:ph type="sldNum" sz="quarter" idx="11"/>
          </p:nvPr>
        </p:nvSpPr>
        <p:spPr/>
        <p:txBody>
          <a:bodyPr/>
          <a:lstStyle/>
          <a:p>
            <a:pPr>
              <a:defRPr/>
            </a:pPr>
            <a:fld id="{0581BA8F-9364-4F3B-9ECC-1CBC2CDE499B}" type="slidenum">
              <a:rPr lang="en-US" altLang="zh-CN" smtClean="0"/>
              <a:t>2</a:t>
            </a:fld>
            <a:endParaRPr lang="en-US" altLang="zh-CN" dirty="0"/>
          </a:p>
        </p:txBody>
      </p:sp>
    </p:spTree>
    <p:extLst>
      <p:ext uri="{BB962C8B-B14F-4D97-AF65-F5344CB8AC3E}">
        <p14:creationId xmlns:p14="http://schemas.microsoft.com/office/powerpoint/2010/main" val="2155032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FCCAA9-C233-F84E-BEDE-17A8EE2A9F37}"/>
              </a:ext>
            </a:extLst>
          </p:cNvPr>
          <p:cNvSpPr>
            <a:spLocks noGrp="1"/>
          </p:cNvSpPr>
          <p:nvPr>
            <p:ph type="title"/>
          </p:nvPr>
        </p:nvSpPr>
        <p:spPr/>
        <p:txBody>
          <a:bodyPr/>
          <a:lstStyle/>
          <a:p>
            <a:r>
              <a:rPr kumimoji="1" lang="en-US" altLang="zh-CN" dirty="0"/>
              <a:t>Neural Architecture Search (NAS)</a:t>
            </a:r>
            <a:endParaRPr kumimoji="1" lang="zh-CN" altLang="en-US" dirty="0"/>
          </a:p>
        </p:txBody>
      </p:sp>
      <p:sp>
        <p:nvSpPr>
          <p:cNvPr id="3" name="内容占位符 2">
            <a:extLst>
              <a:ext uri="{FF2B5EF4-FFF2-40B4-BE49-F238E27FC236}">
                <a16:creationId xmlns:a16="http://schemas.microsoft.com/office/drawing/2014/main" id="{57E85FEB-448D-C645-94EB-8E346246905A}"/>
              </a:ext>
            </a:extLst>
          </p:cNvPr>
          <p:cNvSpPr>
            <a:spLocks noGrp="1"/>
          </p:cNvSpPr>
          <p:nvPr>
            <p:ph idx="1"/>
          </p:nvPr>
        </p:nvSpPr>
        <p:spPr/>
        <p:txBody>
          <a:bodyPr/>
          <a:lstStyle/>
          <a:p>
            <a:endParaRPr kumimoji="1" lang="zh-CN" altLang="en-US"/>
          </a:p>
        </p:txBody>
      </p:sp>
      <p:sp>
        <p:nvSpPr>
          <p:cNvPr id="4" name="灯片编号占位符 3">
            <a:extLst>
              <a:ext uri="{FF2B5EF4-FFF2-40B4-BE49-F238E27FC236}">
                <a16:creationId xmlns:a16="http://schemas.microsoft.com/office/drawing/2014/main" id="{35F45DB9-C260-DF49-8368-51D6C194CCFF}"/>
              </a:ext>
            </a:extLst>
          </p:cNvPr>
          <p:cNvSpPr>
            <a:spLocks noGrp="1"/>
          </p:cNvSpPr>
          <p:nvPr>
            <p:ph type="sldNum" sz="quarter" idx="11"/>
          </p:nvPr>
        </p:nvSpPr>
        <p:spPr/>
        <p:txBody>
          <a:bodyPr/>
          <a:lstStyle/>
          <a:p>
            <a:pPr>
              <a:defRPr/>
            </a:pPr>
            <a:fld id="{0581BA8F-9364-4F3B-9ECC-1CBC2CDE499B}" type="slidenum">
              <a:rPr lang="en-US" altLang="zh-CN" smtClean="0"/>
              <a:t>3</a:t>
            </a:fld>
            <a:endParaRPr lang="en-US" altLang="zh-CN" dirty="0"/>
          </a:p>
        </p:txBody>
      </p:sp>
      <p:pic>
        <p:nvPicPr>
          <p:cNvPr id="5" name="图片 4">
            <a:extLst>
              <a:ext uri="{FF2B5EF4-FFF2-40B4-BE49-F238E27FC236}">
                <a16:creationId xmlns:a16="http://schemas.microsoft.com/office/drawing/2014/main" id="{5F77B6B8-328F-E94C-AC4B-A86EC62299B9}"/>
              </a:ext>
            </a:extLst>
          </p:cNvPr>
          <p:cNvPicPr>
            <a:picLocks noChangeAspect="1"/>
          </p:cNvPicPr>
          <p:nvPr/>
        </p:nvPicPr>
        <p:blipFill>
          <a:blip r:embed="rId3"/>
          <a:stretch>
            <a:fillRect/>
          </a:stretch>
        </p:blipFill>
        <p:spPr>
          <a:xfrm>
            <a:off x="263602" y="1524000"/>
            <a:ext cx="8194598" cy="3632200"/>
          </a:xfrm>
          <a:prstGeom prst="rect">
            <a:avLst/>
          </a:prstGeom>
        </p:spPr>
      </p:pic>
      <p:sp>
        <p:nvSpPr>
          <p:cNvPr id="6" name="文本框 5">
            <a:extLst>
              <a:ext uri="{FF2B5EF4-FFF2-40B4-BE49-F238E27FC236}">
                <a16:creationId xmlns:a16="http://schemas.microsoft.com/office/drawing/2014/main" id="{28387FDA-359B-104A-8BD3-5042E3E53D08}"/>
              </a:ext>
            </a:extLst>
          </p:cNvPr>
          <p:cNvSpPr txBox="1"/>
          <p:nvPr/>
        </p:nvSpPr>
        <p:spPr>
          <a:xfrm>
            <a:off x="457200" y="3958281"/>
            <a:ext cx="2971800" cy="338554"/>
          </a:xfrm>
          <a:prstGeom prst="rect">
            <a:avLst/>
          </a:prstGeom>
          <a:noFill/>
        </p:spPr>
        <p:txBody>
          <a:bodyPr wrap="square" rtlCol="0">
            <a:spAutoFit/>
          </a:bodyPr>
          <a:lstStyle/>
          <a:p>
            <a:r>
              <a:rPr kumimoji="1" lang="en-US" altLang="zh-CN" sz="1600" dirty="0">
                <a:solidFill>
                  <a:srgbClr val="FF0000"/>
                </a:solidFill>
                <a:latin typeface="+mn-lt"/>
                <a:ea typeface="+mn-ea"/>
              </a:rPr>
              <a:t>Policy   Gradient  Strategy</a:t>
            </a:r>
            <a:endParaRPr kumimoji="1" lang="zh-CN" altLang="en-US" sz="1600" dirty="0">
              <a:solidFill>
                <a:srgbClr val="FF0000"/>
              </a:solidFill>
              <a:latin typeface="+mn-lt"/>
              <a:ea typeface="+mn-ea"/>
            </a:endParaRPr>
          </a:p>
        </p:txBody>
      </p:sp>
    </p:spTree>
    <p:extLst>
      <p:ext uri="{BB962C8B-B14F-4D97-AF65-F5344CB8AC3E}">
        <p14:creationId xmlns:p14="http://schemas.microsoft.com/office/powerpoint/2010/main" val="1961796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04798B-A3F2-9542-865E-FB786B9F463E}"/>
              </a:ext>
            </a:extLst>
          </p:cNvPr>
          <p:cNvSpPr>
            <a:spLocks noGrp="1"/>
          </p:cNvSpPr>
          <p:nvPr>
            <p:ph type="title"/>
          </p:nvPr>
        </p:nvSpPr>
        <p:spPr/>
        <p:txBody>
          <a:bodyPr/>
          <a:lstStyle/>
          <a:p>
            <a:r>
              <a:rPr kumimoji="1" lang="en-US" altLang="zh-CN" dirty="0"/>
              <a:t>Problem of NAS</a:t>
            </a:r>
            <a:endParaRPr kumimoji="1" lang="zh-CN" altLang="en-US" dirty="0"/>
          </a:p>
        </p:txBody>
      </p:sp>
      <p:sp>
        <p:nvSpPr>
          <p:cNvPr id="3" name="内容占位符 2">
            <a:extLst>
              <a:ext uri="{FF2B5EF4-FFF2-40B4-BE49-F238E27FC236}">
                <a16:creationId xmlns:a16="http://schemas.microsoft.com/office/drawing/2014/main" id="{DCBB2A4E-6449-B147-85F9-76610F19E23B}"/>
              </a:ext>
            </a:extLst>
          </p:cNvPr>
          <p:cNvSpPr>
            <a:spLocks noGrp="1"/>
          </p:cNvSpPr>
          <p:nvPr>
            <p:ph idx="1"/>
          </p:nvPr>
        </p:nvSpPr>
        <p:spPr/>
        <p:txBody>
          <a:bodyPr/>
          <a:lstStyle/>
          <a:p>
            <a:r>
              <a:rPr lang="en" altLang="zh-CN" sz="2000" dirty="0"/>
              <a:t>The computational bottleneck of NAS is the training of each child model to convergence, only to measure its accuracy whilst throwing away all the trained weights. (i.e. 32,400-43,200 GPU hours  for CIFAR10)</a:t>
            </a:r>
          </a:p>
          <a:p>
            <a:r>
              <a:rPr lang="en" altLang="zh-CN" sz="2000" dirty="0"/>
              <a:t>Detailly, NAS trains a child network to converge each time in order to get the corresponding reward.  And then the reward is fed to the RNN controller for the updating of controller parameters. But in the next round of training the child network, the training is started from the beginning, and the training results of the previous rounds of the child network are not used.</a:t>
            </a:r>
            <a:endParaRPr lang="en" altLang="zh-CN" dirty="0"/>
          </a:p>
          <a:p>
            <a:endParaRPr kumimoji="1" lang="zh-CN" altLang="en-US" dirty="0"/>
          </a:p>
        </p:txBody>
      </p:sp>
      <p:sp>
        <p:nvSpPr>
          <p:cNvPr id="4" name="灯片编号占位符 3">
            <a:extLst>
              <a:ext uri="{FF2B5EF4-FFF2-40B4-BE49-F238E27FC236}">
                <a16:creationId xmlns:a16="http://schemas.microsoft.com/office/drawing/2014/main" id="{9134211E-58FB-3E47-9BBA-EE72D98DD5B1}"/>
              </a:ext>
            </a:extLst>
          </p:cNvPr>
          <p:cNvSpPr>
            <a:spLocks noGrp="1"/>
          </p:cNvSpPr>
          <p:nvPr>
            <p:ph type="sldNum" sz="quarter" idx="11"/>
          </p:nvPr>
        </p:nvSpPr>
        <p:spPr/>
        <p:txBody>
          <a:bodyPr/>
          <a:lstStyle/>
          <a:p>
            <a:pPr>
              <a:defRPr/>
            </a:pPr>
            <a:fld id="{0581BA8F-9364-4F3B-9ECC-1CBC2CDE499B}" type="slidenum">
              <a:rPr lang="en-US" altLang="zh-CN" smtClean="0"/>
              <a:t>4</a:t>
            </a:fld>
            <a:endParaRPr lang="en-US" altLang="zh-CN" dirty="0"/>
          </a:p>
        </p:txBody>
      </p:sp>
    </p:spTree>
    <p:extLst>
      <p:ext uri="{BB962C8B-B14F-4D97-AF65-F5344CB8AC3E}">
        <p14:creationId xmlns:p14="http://schemas.microsoft.com/office/powerpoint/2010/main" val="893983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p:txBody>
          <a:bodyPr/>
          <a:lstStyle/>
          <a:p>
            <a:r>
              <a:rPr kumimoji="1" lang="en-US" altLang="zh-CN" dirty="0"/>
              <a:t>Contribution</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p:txBody>
          <a:bodyPr/>
          <a:lstStyle/>
          <a:p>
            <a:r>
              <a:rPr lang="en" altLang="zh-CN" sz="2400" dirty="0"/>
              <a:t>The main contribution of this work is to improve the efficiency of NAS by </a:t>
            </a:r>
            <a:r>
              <a:rPr lang="en" altLang="zh-CN" sz="2400" i="1" dirty="0"/>
              <a:t>forcing </a:t>
            </a:r>
            <a:r>
              <a:rPr lang="en" altLang="zh-CN" sz="2400" i="1" dirty="0">
                <a:solidFill>
                  <a:srgbClr val="FF0000"/>
                </a:solidFill>
              </a:rPr>
              <a:t>all child models to share weights </a:t>
            </a:r>
            <a:r>
              <a:rPr lang="en" altLang="zh-CN" sz="2400" dirty="0"/>
              <a:t>to eschew training each child model from scratch to convergence. </a:t>
            </a:r>
          </a:p>
          <a:p>
            <a:endParaRPr kumimoji="1" lang="zh-CN" altLang="en-US"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5</a:t>
            </a:fld>
            <a:endParaRPr lang="en-US" altLang="zh-CN" dirty="0"/>
          </a:p>
        </p:txBody>
      </p:sp>
    </p:spTree>
    <p:extLst>
      <p:ext uri="{BB962C8B-B14F-4D97-AF65-F5344CB8AC3E}">
        <p14:creationId xmlns:p14="http://schemas.microsoft.com/office/powerpoint/2010/main" val="4022910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p:txBody>
          <a:bodyPr/>
          <a:lstStyle/>
          <a:p>
            <a:r>
              <a:rPr kumimoji="1" lang="en-US" altLang="zh-CN" dirty="0"/>
              <a:t>Methods</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a:xfrm>
            <a:off x="152400" y="1469571"/>
            <a:ext cx="4419600" cy="4876800"/>
          </a:xfrm>
        </p:spPr>
        <p:txBody>
          <a:bodyPr/>
          <a:lstStyle/>
          <a:p>
            <a:r>
              <a:rPr kumimoji="1" lang="en-US" altLang="zh-CN" sz="2000" dirty="0"/>
              <a:t>In ENAS, the search space is represented as a single </a:t>
            </a:r>
            <a:r>
              <a:rPr kumimoji="1" lang="en-US" altLang="zh-CN" sz="2000" i="1" dirty="0"/>
              <a:t>directed acyclic graph </a:t>
            </a:r>
            <a:r>
              <a:rPr kumimoji="1" lang="en-US" altLang="zh-CN" sz="2000" dirty="0"/>
              <a:t>(DAG). </a:t>
            </a:r>
            <a:r>
              <a:rPr kumimoji="1" lang="zh-CN" altLang="en-US" sz="2000" dirty="0"/>
              <a:t> </a:t>
            </a:r>
            <a:r>
              <a:rPr kumimoji="1" lang="en-US" altLang="zh-CN" sz="2000" dirty="0"/>
              <a:t>A DAG is the superposition of all possible child models.</a:t>
            </a:r>
          </a:p>
          <a:p>
            <a:r>
              <a:rPr lang="en" altLang="zh-CN" sz="2000" dirty="0"/>
              <a:t>The nodes represent the local computations and the edges represent the flow of information.</a:t>
            </a:r>
          </a:p>
          <a:p>
            <a:endParaRPr kumimoji="1" lang="en-US" altLang="zh-CN" sz="2000"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6</a:t>
            </a:fld>
            <a:endParaRPr lang="en-US" altLang="zh-CN" dirty="0"/>
          </a:p>
        </p:txBody>
      </p:sp>
      <p:pic>
        <p:nvPicPr>
          <p:cNvPr id="5" name="图片 4">
            <a:extLst>
              <a:ext uri="{FF2B5EF4-FFF2-40B4-BE49-F238E27FC236}">
                <a16:creationId xmlns:a16="http://schemas.microsoft.com/office/drawing/2014/main" id="{F2D89AE2-0458-1845-BF45-287CA72C619A}"/>
              </a:ext>
            </a:extLst>
          </p:cNvPr>
          <p:cNvPicPr>
            <a:picLocks noChangeAspect="1"/>
          </p:cNvPicPr>
          <p:nvPr/>
        </p:nvPicPr>
        <p:blipFill>
          <a:blip r:embed="rId3"/>
          <a:stretch>
            <a:fillRect/>
          </a:stretch>
        </p:blipFill>
        <p:spPr>
          <a:xfrm>
            <a:off x="4572000" y="1905000"/>
            <a:ext cx="4321629" cy="2526022"/>
          </a:xfrm>
          <a:prstGeom prst="rect">
            <a:avLst/>
          </a:prstGeom>
        </p:spPr>
      </p:pic>
    </p:spTree>
    <p:extLst>
      <p:ext uri="{BB962C8B-B14F-4D97-AF65-F5344CB8AC3E}">
        <p14:creationId xmlns:p14="http://schemas.microsoft.com/office/powerpoint/2010/main" val="3790834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p:txBody>
          <a:bodyPr/>
          <a:lstStyle/>
          <a:p>
            <a:r>
              <a:rPr kumimoji="1" lang="en-US" altLang="zh-CN" dirty="0"/>
              <a:t>1.Designing Recurrent Cells</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a:xfrm>
            <a:off x="228600" y="3810000"/>
            <a:ext cx="4191000" cy="2667000"/>
          </a:xfrm>
        </p:spPr>
        <p:txBody>
          <a:bodyPr/>
          <a:lstStyle/>
          <a:p>
            <a:pPr>
              <a:lnSpc>
                <a:spcPct val="120000"/>
              </a:lnSpc>
            </a:pPr>
            <a:r>
              <a:rPr kumimoji="1" lang="en" altLang="zh-CN" sz="1800" dirty="0"/>
              <a:t>ENAS’s controller  decides: </a:t>
            </a:r>
          </a:p>
          <a:p>
            <a:pPr marL="0" indent="0">
              <a:lnSpc>
                <a:spcPct val="120000"/>
              </a:lnSpc>
              <a:buNone/>
            </a:pPr>
            <a:r>
              <a:rPr kumimoji="1" lang="en" altLang="zh-CN" sz="1800" dirty="0"/>
              <a:t>1). which edges are activated. </a:t>
            </a:r>
          </a:p>
          <a:p>
            <a:pPr marL="0" indent="0">
              <a:lnSpc>
                <a:spcPct val="120000"/>
              </a:lnSpc>
              <a:buNone/>
            </a:pPr>
            <a:r>
              <a:rPr kumimoji="1" lang="en" altLang="zh-CN" sz="1800" dirty="0"/>
              <a:t>2). which computations are performed at each node in the DAG. </a:t>
            </a:r>
          </a:p>
          <a:p>
            <a:pPr>
              <a:lnSpc>
                <a:spcPct val="120000"/>
              </a:lnSpc>
            </a:pPr>
            <a:endParaRPr kumimoji="1" lang="zh-CN" altLang="en-US" sz="2000"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7</a:t>
            </a:fld>
            <a:endParaRPr lang="en-US" altLang="zh-CN" dirty="0"/>
          </a:p>
        </p:txBody>
      </p:sp>
      <p:pic>
        <p:nvPicPr>
          <p:cNvPr id="5" name="图片 4">
            <a:extLst>
              <a:ext uri="{FF2B5EF4-FFF2-40B4-BE49-F238E27FC236}">
                <a16:creationId xmlns:a16="http://schemas.microsoft.com/office/drawing/2014/main" id="{3F34227D-3A7A-DD48-BA55-6AD64CC9FA24}"/>
              </a:ext>
            </a:extLst>
          </p:cNvPr>
          <p:cNvPicPr>
            <a:picLocks noChangeAspect="1"/>
          </p:cNvPicPr>
          <p:nvPr/>
        </p:nvPicPr>
        <p:blipFill>
          <a:blip r:embed="rId3"/>
          <a:stretch>
            <a:fillRect/>
          </a:stretch>
        </p:blipFill>
        <p:spPr>
          <a:xfrm>
            <a:off x="0" y="1384072"/>
            <a:ext cx="9144000" cy="2268156"/>
          </a:xfrm>
          <a:prstGeom prst="rect">
            <a:avLst/>
          </a:prstGeom>
        </p:spPr>
      </p:pic>
      <p:pic>
        <p:nvPicPr>
          <p:cNvPr id="7" name="图片 6">
            <a:extLst>
              <a:ext uri="{FF2B5EF4-FFF2-40B4-BE49-F238E27FC236}">
                <a16:creationId xmlns:a16="http://schemas.microsoft.com/office/drawing/2014/main" id="{0CC6711D-4A8B-C44F-8B71-D9D0C0301160}"/>
              </a:ext>
            </a:extLst>
          </p:cNvPr>
          <p:cNvPicPr>
            <a:picLocks noChangeAspect="1"/>
          </p:cNvPicPr>
          <p:nvPr/>
        </p:nvPicPr>
        <p:blipFill>
          <a:blip r:embed="rId4"/>
          <a:stretch>
            <a:fillRect/>
          </a:stretch>
        </p:blipFill>
        <p:spPr>
          <a:xfrm>
            <a:off x="4343400" y="3810000"/>
            <a:ext cx="4738396" cy="2171765"/>
          </a:xfrm>
          <a:prstGeom prst="rect">
            <a:avLst/>
          </a:prstGeom>
        </p:spPr>
      </p:pic>
    </p:spTree>
    <p:extLst>
      <p:ext uri="{BB962C8B-B14F-4D97-AF65-F5344CB8AC3E}">
        <p14:creationId xmlns:p14="http://schemas.microsoft.com/office/powerpoint/2010/main" val="2908216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p:txBody>
          <a:bodyPr/>
          <a:lstStyle/>
          <a:p>
            <a:r>
              <a:rPr kumimoji="1" lang="en-US" altLang="zh-CN" dirty="0"/>
              <a:t>Parameter Sharing in RNN</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a:xfrm>
            <a:off x="76200" y="1447800"/>
            <a:ext cx="6891798" cy="4876800"/>
          </a:xfrm>
        </p:spPr>
        <p:txBody>
          <a:bodyPr/>
          <a:lstStyle/>
          <a:p>
            <a:r>
              <a:rPr kumimoji="1" lang="en" altLang="zh-CN" sz="2000" dirty="0"/>
              <a:t>In the example above, we note that for each pair of nodes             , there is an independent parameter matrix          .      .  By choosing the previous indices, the controller also decides which parameter matrices are used. </a:t>
            </a:r>
          </a:p>
          <a:p>
            <a:r>
              <a:rPr kumimoji="1" lang="en" altLang="zh-CN" sz="2000" dirty="0"/>
              <a:t>If the recurrent cell has N nodes and we allow 4 activation functions (tanh, </a:t>
            </a:r>
            <a:r>
              <a:rPr kumimoji="1" lang="en" altLang="zh-CN" sz="2000" dirty="0" err="1"/>
              <a:t>ReLU</a:t>
            </a:r>
            <a:r>
              <a:rPr kumimoji="1" lang="en" altLang="zh-CN" sz="2000" dirty="0"/>
              <a:t>, identity, and sigmoid), then the search space has                configurations. </a:t>
            </a:r>
          </a:p>
          <a:p>
            <a:endParaRPr kumimoji="1" lang="en" altLang="zh-CN" dirty="0"/>
          </a:p>
          <a:p>
            <a:endParaRPr kumimoji="1" lang="zh-CN" altLang="en-US"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8</a:t>
            </a:fld>
            <a:endParaRPr lang="en-US" altLang="zh-CN" dirty="0"/>
          </a:p>
        </p:txBody>
      </p:sp>
      <p:pic>
        <p:nvPicPr>
          <p:cNvPr id="5" name="图片 4">
            <a:extLst>
              <a:ext uri="{FF2B5EF4-FFF2-40B4-BE49-F238E27FC236}">
                <a16:creationId xmlns:a16="http://schemas.microsoft.com/office/drawing/2014/main" id="{39C4F9FD-B042-D54B-B4B3-0E657BECE7F0}"/>
              </a:ext>
            </a:extLst>
          </p:cNvPr>
          <p:cNvPicPr>
            <a:picLocks noChangeAspect="1"/>
          </p:cNvPicPr>
          <p:nvPr/>
        </p:nvPicPr>
        <p:blipFill>
          <a:blip r:embed="rId3"/>
          <a:stretch>
            <a:fillRect/>
          </a:stretch>
        </p:blipFill>
        <p:spPr>
          <a:xfrm>
            <a:off x="1242785" y="2066703"/>
            <a:ext cx="683938" cy="403217"/>
          </a:xfrm>
          <a:prstGeom prst="rect">
            <a:avLst/>
          </a:prstGeom>
        </p:spPr>
      </p:pic>
      <p:pic>
        <p:nvPicPr>
          <p:cNvPr id="6" name="图片 5">
            <a:extLst>
              <a:ext uri="{FF2B5EF4-FFF2-40B4-BE49-F238E27FC236}">
                <a16:creationId xmlns:a16="http://schemas.microsoft.com/office/drawing/2014/main" id="{5F73F514-9EA1-0B4C-A240-9F18F256889E}"/>
              </a:ext>
            </a:extLst>
          </p:cNvPr>
          <p:cNvPicPr>
            <a:picLocks noChangeAspect="1"/>
          </p:cNvPicPr>
          <p:nvPr/>
        </p:nvPicPr>
        <p:blipFill rotWithShape="1">
          <a:blip r:embed="rId4"/>
          <a:srcRect r="29387" b="6619"/>
          <a:stretch/>
        </p:blipFill>
        <p:spPr>
          <a:xfrm>
            <a:off x="381000" y="2479251"/>
            <a:ext cx="573940" cy="403217"/>
          </a:xfrm>
          <a:prstGeom prst="rect">
            <a:avLst/>
          </a:prstGeom>
        </p:spPr>
      </p:pic>
      <p:grpSp>
        <p:nvGrpSpPr>
          <p:cNvPr id="11" name="组合 10">
            <a:extLst>
              <a:ext uri="{FF2B5EF4-FFF2-40B4-BE49-F238E27FC236}">
                <a16:creationId xmlns:a16="http://schemas.microsoft.com/office/drawing/2014/main" id="{5978652B-B72D-1E46-813D-44DE9187CC0A}"/>
              </a:ext>
            </a:extLst>
          </p:cNvPr>
          <p:cNvGrpSpPr/>
          <p:nvPr/>
        </p:nvGrpSpPr>
        <p:grpSpPr>
          <a:xfrm>
            <a:off x="6858000" y="1639518"/>
            <a:ext cx="2209800" cy="1828800"/>
            <a:chOff x="5667206" y="4208661"/>
            <a:chExt cx="2209800" cy="1828898"/>
          </a:xfrm>
        </p:grpSpPr>
        <p:pic>
          <p:nvPicPr>
            <p:cNvPr id="7" name="图片 6">
              <a:extLst>
                <a:ext uri="{FF2B5EF4-FFF2-40B4-BE49-F238E27FC236}">
                  <a16:creationId xmlns:a16="http://schemas.microsoft.com/office/drawing/2014/main" id="{A900177B-868E-8246-8E56-C881FB1E252D}"/>
                </a:ext>
              </a:extLst>
            </p:cNvPr>
            <p:cNvPicPr>
              <a:picLocks noChangeAspect="1"/>
            </p:cNvPicPr>
            <p:nvPr/>
          </p:nvPicPr>
          <p:blipFill rotWithShape="1">
            <a:blip r:embed="rId5"/>
            <a:srcRect l="4570" t="2526" r="3996" b="4773"/>
            <a:stretch/>
          </p:blipFill>
          <p:spPr>
            <a:xfrm>
              <a:off x="5667206" y="4208661"/>
              <a:ext cx="2209800" cy="1828898"/>
            </a:xfrm>
            <a:prstGeom prst="rect">
              <a:avLst/>
            </a:prstGeom>
          </p:spPr>
        </p:pic>
        <p:pic>
          <p:nvPicPr>
            <p:cNvPr id="8" name="图片 7">
              <a:extLst>
                <a:ext uri="{FF2B5EF4-FFF2-40B4-BE49-F238E27FC236}">
                  <a16:creationId xmlns:a16="http://schemas.microsoft.com/office/drawing/2014/main" id="{8BA9CD90-8806-9046-8D4F-F9ECDD26707E}"/>
                </a:ext>
              </a:extLst>
            </p:cNvPr>
            <p:cNvPicPr>
              <a:picLocks noChangeAspect="1"/>
            </p:cNvPicPr>
            <p:nvPr/>
          </p:nvPicPr>
          <p:blipFill rotWithShape="1">
            <a:blip r:embed="rId6"/>
            <a:srcRect t="-1" r="12500" b="-4348"/>
            <a:stretch/>
          </p:blipFill>
          <p:spPr>
            <a:xfrm>
              <a:off x="5715000" y="4572000"/>
              <a:ext cx="533400" cy="304800"/>
            </a:xfrm>
            <a:prstGeom prst="rect">
              <a:avLst/>
            </a:prstGeom>
          </p:spPr>
        </p:pic>
        <p:pic>
          <p:nvPicPr>
            <p:cNvPr id="9" name="图片 8">
              <a:extLst>
                <a:ext uri="{FF2B5EF4-FFF2-40B4-BE49-F238E27FC236}">
                  <a16:creationId xmlns:a16="http://schemas.microsoft.com/office/drawing/2014/main" id="{0BD5EC00-589A-DF40-B9B4-2964F2055FC0}"/>
                </a:ext>
              </a:extLst>
            </p:cNvPr>
            <p:cNvPicPr>
              <a:picLocks noChangeAspect="1"/>
            </p:cNvPicPr>
            <p:nvPr/>
          </p:nvPicPr>
          <p:blipFill rotWithShape="1">
            <a:blip r:embed="rId7"/>
            <a:srcRect r="26617" b="4073"/>
            <a:stretch/>
          </p:blipFill>
          <p:spPr>
            <a:xfrm>
              <a:off x="7162800" y="5105400"/>
              <a:ext cx="484622" cy="341117"/>
            </a:xfrm>
            <a:prstGeom prst="rect">
              <a:avLst/>
            </a:prstGeom>
          </p:spPr>
        </p:pic>
        <p:pic>
          <p:nvPicPr>
            <p:cNvPr id="10" name="图片 9">
              <a:extLst>
                <a:ext uri="{FF2B5EF4-FFF2-40B4-BE49-F238E27FC236}">
                  <a16:creationId xmlns:a16="http://schemas.microsoft.com/office/drawing/2014/main" id="{69897685-6E4C-294F-8522-797154764EA2}"/>
                </a:ext>
              </a:extLst>
            </p:cNvPr>
            <p:cNvPicPr>
              <a:picLocks noChangeAspect="1"/>
            </p:cNvPicPr>
            <p:nvPr/>
          </p:nvPicPr>
          <p:blipFill>
            <a:blip r:embed="rId8"/>
            <a:stretch>
              <a:fillRect/>
            </a:stretch>
          </p:blipFill>
          <p:spPr>
            <a:xfrm>
              <a:off x="5867400" y="5562600"/>
              <a:ext cx="482600" cy="355600"/>
            </a:xfrm>
            <a:prstGeom prst="rect">
              <a:avLst/>
            </a:prstGeom>
          </p:spPr>
        </p:pic>
      </p:grpSp>
      <p:pic>
        <p:nvPicPr>
          <p:cNvPr id="12" name="图片 11">
            <a:extLst>
              <a:ext uri="{FF2B5EF4-FFF2-40B4-BE49-F238E27FC236}">
                <a16:creationId xmlns:a16="http://schemas.microsoft.com/office/drawing/2014/main" id="{2809AE8A-0F6B-4F4E-A452-00617339DDC2}"/>
              </a:ext>
            </a:extLst>
          </p:cNvPr>
          <p:cNvPicPr>
            <a:picLocks noChangeAspect="1"/>
          </p:cNvPicPr>
          <p:nvPr/>
        </p:nvPicPr>
        <p:blipFill>
          <a:blip r:embed="rId9"/>
          <a:stretch>
            <a:fillRect/>
          </a:stretch>
        </p:blipFill>
        <p:spPr>
          <a:xfrm>
            <a:off x="3429000" y="4536000"/>
            <a:ext cx="891692" cy="331200"/>
          </a:xfrm>
          <a:prstGeom prst="rect">
            <a:avLst/>
          </a:prstGeom>
        </p:spPr>
      </p:pic>
    </p:spTree>
    <p:extLst>
      <p:ext uri="{BB962C8B-B14F-4D97-AF65-F5344CB8AC3E}">
        <p14:creationId xmlns:p14="http://schemas.microsoft.com/office/powerpoint/2010/main" val="4223840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C2B8C6-3A2A-D44D-924B-3AC84DD438AF}"/>
              </a:ext>
            </a:extLst>
          </p:cNvPr>
          <p:cNvSpPr>
            <a:spLocks noGrp="1"/>
          </p:cNvSpPr>
          <p:nvPr>
            <p:ph type="title"/>
          </p:nvPr>
        </p:nvSpPr>
        <p:spPr>
          <a:xfrm>
            <a:off x="228600" y="726264"/>
            <a:ext cx="8839200" cy="685800"/>
          </a:xfrm>
        </p:spPr>
        <p:txBody>
          <a:bodyPr/>
          <a:lstStyle/>
          <a:p>
            <a:r>
              <a:rPr kumimoji="1" lang="en-US" altLang="zh-CN" dirty="0"/>
              <a:t>2.Designing Convolutional Networks</a:t>
            </a:r>
            <a:endParaRPr kumimoji="1" lang="zh-CN" altLang="en-US" dirty="0"/>
          </a:p>
        </p:txBody>
      </p:sp>
      <p:sp>
        <p:nvSpPr>
          <p:cNvPr id="3" name="内容占位符 2">
            <a:extLst>
              <a:ext uri="{FF2B5EF4-FFF2-40B4-BE49-F238E27FC236}">
                <a16:creationId xmlns:a16="http://schemas.microsoft.com/office/drawing/2014/main" id="{3CEEA944-035C-8949-BE31-A6AABC34098F}"/>
              </a:ext>
            </a:extLst>
          </p:cNvPr>
          <p:cNvSpPr>
            <a:spLocks noGrp="1"/>
          </p:cNvSpPr>
          <p:nvPr>
            <p:ph idx="1"/>
          </p:nvPr>
        </p:nvSpPr>
        <p:spPr>
          <a:xfrm>
            <a:off x="116632" y="1514669"/>
            <a:ext cx="4683967" cy="4876800"/>
          </a:xfrm>
        </p:spPr>
        <p:txBody>
          <a:bodyPr/>
          <a:lstStyle/>
          <a:p>
            <a:pPr>
              <a:lnSpc>
                <a:spcPct val="120000"/>
              </a:lnSpc>
            </a:pPr>
            <a:r>
              <a:rPr kumimoji="1" lang="en" altLang="zh-CN" sz="2000" dirty="0"/>
              <a:t>ENAS’s  controller samples : </a:t>
            </a:r>
          </a:p>
          <a:p>
            <a:pPr marL="0" indent="0">
              <a:lnSpc>
                <a:spcPct val="120000"/>
              </a:lnSpc>
              <a:buNone/>
            </a:pPr>
            <a:r>
              <a:rPr kumimoji="1" lang="en" altLang="zh-CN" sz="2000" dirty="0"/>
              <a:t>1) what previous nodes to connect to. </a:t>
            </a:r>
          </a:p>
          <a:p>
            <a:pPr marL="0" indent="0">
              <a:lnSpc>
                <a:spcPct val="120000"/>
              </a:lnSpc>
              <a:buNone/>
            </a:pPr>
            <a:r>
              <a:rPr kumimoji="1" lang="en" altLang="zh-CN" sz="2000" dirty="0"/>
              <a:t>2) what computation operation to use. </a:t>
            </a:r>
            <a:endParaRPr kumimoji="1" lang="zh-CN" altLang="en-US" dirty="0"/>
          </a:p>
        </p:txBody>
      </p:sp>
      <p:sp>
        <p:nvSpPr>
          <p:cNvPr id="4" name="灯片编号占位符 3">
            <a:extLst>
              <a:ext uri="{FF2B5EF4-FFF2-40B4-BE49-F238E27FC236}">
                <a16:creationId xmlns:a16="http://schemas.microsoft.com/office/drawing/2014/main" id="{97E7A766-19B4-D34B-940A-45F77999CB1B}"/>
              </a:ext>
            </a:extLst>
          </p:cNvPr>
          <p:cNvSpPr>
            <a:spLocks noGrp="1"/>
          </p:cNvSpPr>
          <p:nvPr>
            <p:ph type="sldNum" sz="quarter" idx="11"/>
          </p:nvPr>
        </p:nvSpPr>
        <p:spPr/>
        <p:txBody>
          <a:bodyPr/>
          <a:lstStyle/>
          <a:p>
            <a:pPr>
              <a:defRPr/>
            </a:pPr>
            <a:fld id="{0581BA8F-9364-4F3B-9ECC-1CBC2CDE499B}" type="slidenum">
              <a:rPr lang="en-US" altLang="zh-CN" smtClean="0"/>
              <a:t>9</a:t>
            </a:fld>
            <a:endParaRPr lang="en-US" altLang="zh-CN" dirty="0"/>
          </a:p>
        </p:txBody>
      </p:sp>
      <p:pic>
        <p:nvPicPr>
          <p:cNvPr id="5" name="图片 4">
            <a:extLst>
              <a:ext uri="{FF2B5EF4-FFF2-40B4-BE49-F238E27FC236}">
                <a16:creationId xmlns:a16="http://schemas.microsoft.com/office/drawing/2014/main" id="{DBC40BFA-8516-724A-941A-BF2EB700AC70}"/>
              </a:ext>
            </a:extLst>
          </p:cNvPr>
          <p:cNvPicPr>
            <a:picLocks noChangeAspect="1"/>
          </p:cNvPicPr>
          <p:nvPr/>
        </p:nvPicPr>
        <p:blipFill>
          <a:blip r:embed="rId3"/>
          <a:stretch>
            <a:fillRect/>
          </a:stretch>
        </p:blipFill>
        <p:spPr>
          <a:xfrm>
            <a:off x="5115427" y="1514669"/>
            <a:ext cx="4028573" cy="3746500"/>
          </a:xfrm>
          <a:prstGeom prst="rect">
            <a:avLst/>
          </a:prstGeom>
        </p:spPr>
      </p:pic>
      <p:graphicFrame>
        <p:nvGraphicFramePr>
          <p:cNvPr id="7" name="表格 7">
            <a:extLst>
              <a:ext uri="{FF2B5EF4-FFF2-40B4-BE49-F238E27FC236}">
                <a16:creationId xmlns:a16="http://schemas.microsoft.com/office/drawing/2014/main" id="{EA21D127-2BEF-4B4E-97BF-68D62D8F4E7C}"/>
              </a:ext>
            </a:extLst>
          </p:cNvPr>
          <p:cNvGraphicFramePr>
            <a:graphicFrameLocks noGrp="1"/>
          </p:cNvGraphicFramePr>
          <p:nvPr>
            <p:extLst>
              <p:ext uri="{D42A27DB-BD31-4B8C-83A1-F6EECF244321}">
                <p14:modId xmlns:p14="http://schemas.microsoft.com/office/powerpoint/2010/main" val="2667435277"/>
              </p:ext>
            </p:extLst>
          </p:nvPr>
        </p:nvGraphicFramePr>
        <p:xfrm>
          <a:off x="116632" y="3581400"/>
          <a:ext cx="5027930" cy="2392680"/>
        </p:xfrm>
        <a:graphic>
          <a:graphicData uri="http://schemas.openxmlformats.org/drawingml/2006/table">
            <a:tbl>
              <a:tblPr firstRow="1" bandRow="1">
                <a:tableStyleId>{16D9F66E-5EB9-4882-86FB-DCBF35E3C3E4}</a:tableStyleId>
              </a:tblPr>
              <a:tblGrid>
                <a:gridCol w="963930">
                  <a:extLst>
                    <a:ext uri="{9D8B030D-6E8A-4147-A177-3AD203B41FA5}">
                      <a16:colId xmlns:a16="http://schemas.microsoft.com/office/drawing/2014/main" val="4215474908"/>
                    </a:ext>
                  </a:extLst>
                </a:gridCol>
                <a:gridCol w="2032000">
                  <a:extLst>
                    <a:ext uri="{9D8B030D-6E8A-4147-A177-3AD203B41FA5}">
                      <a16:colId xmlns:a16="http://schemas.microsoft.com/office/drawing/2014/main" val="311442170"/>
                    </a:ext>
                  </a:extLst>
                </a:gridCol>
                <a:gridCol w="2032000">
                  <a:extLst>
                    <a:ext uri="{9D8B030D-6E8A-4147-A177-3AD203B41FA5}">
                      <a16:colId xmlns:a16="http://schemas.microsoft.com/office/drawing/2014/main" val="1775161874"/>
                    </a:ext>
                  </a:extLst>
                </a:gridCol>
              </a:tblGrid>
              <a:tr h="370840">
                <a:tc>
                  <a:txBody>
                    <a:bodyPr/>
                    <a:lstStyle/>
                    <a:p>
                      <a:endParaRPr lang="zh-CN" altLang="en-US" dirty="0"/>
                    </a:p>
                  </a:txBody>
                  <a:tcPr/>
                </a:tc>
                <a:tc>
                  <a:txBody>
                    <a:bodyPr/>
                    <a:lstStyle/>
                    <a:p>
                      <a:r>
                        <a:rPr lang="en-US" altLang="zh-CN" dirty="0"/>
                        <a:t>Previous Nodes</a:t>
                      </a:r>
                      <a:endParaRPr lang="zh-CN" altLang="en-US" dirty="0"/>
                    </a:p>
                  </a:txBody>
                  <a:tcPr/>
                </a:tc>
                <a:tc>
                  <a:txBody>
                    <a:bodyPr/>
                    <a:lstStyle/>
                    <a:p>
                      <a:r>
                        <a:rPr lang="en-US" altLang="zh-CN" dirty="0"/>
                        <a:t>Operation</a:t>
                      </a:r>
                      <a:endParaRPr lang="zh-CN" altLang="en-US" dirty="0"/>
                    </a:p>
                  </a:txBody>
                  <a:tcPr/>
                </a:tc>
                <a:extLst>
                  <a:ext uri="{0D108BD9-81ED-4DB2-BD59-A6C34878D82A}">
                    <a16:rowId xmlns:a16="http://schemas.microsoft.com/office/drawing/2014/main" val="2575502932"/>
                  </a:ext>
                </a:extLst>
              </a:tr>
              <a:tr h="370840">
                <a:tc>
                  <a:txBody>
                    <a:bodyPr/>
                    <a:lstStyle/>
                    <a:p>
                      <a:r>
                        <a:rPr lang="en-US" altLang="zh-CN" dirty="0"/>
                        <a:t>Node 1</a:t>
                      </a:r>
                      <a:endParaRPr lang="zh-CN" altLang="en-US" dirty="0"/>
                    </a:p>
                  </a:txBody>
                  <a:tcPr/>
                </a:tc>
                <a:tc>
                  <a:txBody>
                    <a:bodyPr/>
                    <a:lstStyle/>
                    <a:p>
                      <a:r>
                        <a:rPr lang="en-US" altLang="zh-CN" dirty="0"/>
                        <a:t>Previous cell output</a:t>
                      </a:r>
                      <a:endParaRPr lang="zh-CN" altLang="en-US" dirty="0"/>
                    </a:p>
                  </a:txBody>
                  <a:tcPr/>
                </a:tc>
                <a:tc>
                  <a:txBody>
                    <a:bodyPr/>
                    <a:lstStyle/>
                    <a:p>
                      <a:r>
                        <a:rPr lang="en-US" altLang="zh-CN" dirty="0"/>
                        <a:t>Conv 3X3</a:t>
                      </a:r>
                      <a:endParaRPr lang="zh-CN" altLang="en-US" dirty="0"/>
                    </a:p>
                  </a:txBody>
                  <a:tcPr/>
                </a:tc>
                <a:extLst>
                  <a:ext uri="{0D108BD9-81ED-4DB2-BD59-A6C34878D82A}">
                    <a16:rowId xmlns:a16="http://schemas.microsoft.com/office/drawing/2014/main" val="1230145854"/>
                  </a:ext>
                </a:extLst>
              </a:tr>
              <a:tr h="370840">
                <a:tc>
                  <a:txBody>
                    <a:bodyPr/>
                    <a:lstStyle/>
                    <a:p>
                      <a:r>
                        <a:rPr lang="en-US" altLang="zh-CN" dirty="0"/>
                        <a:t>Node 2</a:t>
                      </a:r>
                      <a:endParaRPr lang="zh-CN" altLang="en-US" dirty="0"/>
                    </a:p>
                  </a:txBody>
                  <a:tcPr/>
                </a:tc>
                <a:tc>
                  <a:txBody>
                    <a:bodyPr/>
                    <a:lstStyle/>
                    <a:p>
                      <a:r>
                        <a:rPr lang="en-US" altLang="zh-CN" dirty="0"/>
                        <a:t>Node 1</a:t>
                      </a:r>
                      <a:endParaRPr lang="zh-CN" altLang="en-US" dirty="0"/>
                    </a:p>
                  </a:txBody>
                  <a:tcPr/>
                </a:tc>
                <a:tc>
                  <a:txBody>
                    <a:bodyPr/>
                    <a:lstStyle/>
                    <a:p>
                      <a:r>
                        <a:rPr lang="en-US" altLang="zh-CN" dirty="0" err="1"/>
                        <a:t>Depthwise</a:t>
                      </a:r>
                      <a:r>
                        <a:rPr lang="en-US" altLang="zh-CN" dirty="0"/>
                        <a:t>-separable conv</a:t>
                      </a:r>
                      <a:endParaRPr lang="zh-CN" altLang="en-US" dirty="0"/>
                    </a:p>
                  </a:txBody>
                  <a:tcPr/>
                </a:tc>
                <a:extLst>
                  <a:ext uri="{0D108BD9-81ED-4DB2-BD59-A6C34878D82A}">
                    <a16:rowId xmlns:a16="http://schemas.microsoft.com/office/drawing/2014/main" val="3772820706"/>
                  </a:ext>
                </a:extLst>
              </a:tr>
              <a:tr h="370840">
                <a:tc>
                  <a:txBody>
                    <a:bodyPr/>
                    <a:lstStyle/>
                    <a:p>
                      <a:r>
                        <a:rPr lang="en-US" altLang="zh-CN" dirty="0"/>
                        <a:t>Node 3</a:t>
                      </a:r>
                      <a:endParaRPr lang="zh-CN" altLang="en-US" dirty="0"/>
                    </a:p>
                  </a:txBody>
                  <a:tcPr/>
                </a:tc>
                <a:tc>
                  <a:txBody>
                    <a:bodyPr/>
                    <a:lstStyle/>
                    <a:p>
                      <a:r>
                        <a:rPr lang="en-US" altLang="zh-CN" dirty="0"/>
                        <a:t>Node 1,2</a:t>
                      </a:r>
                      <a:endParaRPr lang="zh-CN" altLang="en-US" dirty="0"/>
                    </a:p>
                  </a:txBody>
                  <a:tcPr/>
                </a:tc>
                <a:tc>
                  <a:txBody>
                    <a:bodyPr/>
                    <a:lstStyle/>
                    <a:p>
                      <a:r>
                        <a:rPr lang="en-US" altLang="zh-CN" dirty="0" err="1"/>
                        <a:t>Maxpool</a:t>
                      </a:r>
                      <a:r>
                        <a:rPr lang="en-US" altLang="zh-CN" dirty="0"/>
                        <a:t>  3X3</a:t>
                      </a:r>
                      <a:endParaRPr lang="zh-CN" altLang="en-US" dirty="0"/>
                    </a:p>
                  </a:txBody>
                  <a:tcPr/>
                </a:tc>
                <a:extLst>
                  <a:ext uri="{0D108BD9-81ED-4DB2-BD59-A6C34878D82A}">
                    <a16:rowId xmlns:a16="http://schemas.microsoft.com/office/drawing/2014/main" val="2810927224"/>
                  </a:ext>
                </a:extLst>
              </a:tr>
              <a:tr h="370840">
                <a:tc>
                  <a:txBody>
                    <a:bodyPr/>
                    <a:lstStyle/>
                    <a:p>
                      <a:r>
                        <a:rPr lang="en-US" altLang="zh-CN" dirty="0"/>
                        <a:t>Node 4</a:t>
                      </a:r>
                      <a:endParaRPr lang="zh-CN" altLang="en-US" dirty="0"/>
                    </a:p>
                  </a:txBody>
                  <a:tcPr/>
                </a:tc>
                <a:tc>
                  <a:txBody>
                    <a:bodyPr/>
                    <a:lstStyle/>
                    <a:p>
                      <a:r>
                        <a:rPr lang="en-US" altLang="zh-CN" dirty="0"/>
                        <a:t>Node 1,3</a:t>
                      </a:r>
                      <a:endParaRPr lang="zh-CN" altLang="en-US" dirty="0"/>
                    </a:p>
                  </a:txBody>
                  <a:tcPr/>
                </a:tc>
                <a:tc>
                  <a:txBody>
                    <a:bodyPr/>
                    <a:lstStyle/>
                    <a:p>
                      <a:r>
                        <a:rPr lang="en-US" altLang="zh-CN" dirty="0"/>
                        <a:t>Conv 5X5</a:t>
                      </a:r>
                      <a:endParaRPr lang="zh-CN" altLang="en-US" dirty="0"/>
                    </a:p>
                  </a:txBody>
                  <a:tcPr/>
                </a:tc>
                <a:extLst>
                  <a:ext uri="{0D108BD9-81ED-4DB2-BD59-A6C34878D82A}">
                    <a16:rowId xmlns:a16="http://schemas.microsoft.com/office/drawing/2014/main" val="3649000495"/>
                  </a:ext>
                </a:extLst>
              </a:tr>
            </a:tbl>
          </a:graphicData>
        </a:graphic>
      </p:graphicFrame>
    </p:spTree>
    <p:extLst>
      <p:ext uri="{BB962C8B-B14F-4D97-AF65-F5344CB8AC3E}">
        <p14:creationId xmlns:p14="http://schemas.microsoft.com/office/powerpoint/2010/main" val="778906119"/>
      </p:ext>
    </p:extLst>
  </p:cSld>
  <p:clrMapOvr>
    <a:masterClrMapping/>
  </p:clrMapOvr>
</p:sld>
</file>

<file path=ppt/theme/theme1.xml><?xml version="1.0" encoding="utf-8"?>
<a:theme xmlns:a="http://schemas.openxmlformats.org/drawingml/2006/main" name="1_默认设计模板">
  <a:themeElements>
    <a:clrScheme name="ZHU_COLOR_4">
      <a:dk1>
        <a:srgbClr val="000000"/>
      </a:dk1>
      <a:lt1>
        <a:srgbClr val="FFFFFF"/>
      </a:lt1>
      <a:dk2>
        <a:srgbClr val="00007B"/>
      </a:dk2>
      <a:lt2>
        <a:srgbClr val="F2F2F2"/>
      </a:lt2>
      <a:accent1>
        <a:srgbClr val="0070C0"/>
      </a:accent1>
      <a:accent2>
        <a:srgbClr val="C00000"/>
      </a:accent2>
      <a:accent3>
        <a:srgbClr val="FFD965"/>
      </a:accent3>
      <a:accent4>
        <a:srgbClr val="0000A4"/>
      </a:accent4>
      <a:accent5>
        <a:srgbClr val="003D1B"/>
      </a:accent5>
      <a:accent6>
        <a:srgbClr val="3F3F3F"/>
      </a:accent6>
      <a:hlink>
        <a:srgbClr val="000052"/>
      </a:hlink>
      <a:folHlink>
        <a:srgbClr val="600000"/>
      </a:folHlink>
    </a:clrScheme>
    <a:fontScheme name="zhu_font_v4">
      <a:majorFont>
        <a:latin typeface="Georgia"/>
        <a:ea typeface="微软雅黑"/>
        <a:cs typeface=""/>
      </a:majorFont>
      <a:minorFont>
        <a:latin typeface="Georgia"/>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1"/>
          </a:solidFill>
        </a:ln>
      </a:spPr>
      <a:bodyPr wrap="square" anchor="ctr" anchorCtr="0">
        <a:noAutofit/>
      </a:bodyPr>
      <a:lstStyle>
        <a:defPPr>
          <a:defRPr sz="1400" dirty="0">
            <a:latin typeface="+mn-lt"/>
            <a:ea typeface="+mn-ea"/>
          </a:defRPr>
        </a:defPPr>
      </a:lstStyle>
    </a:spDef>
    <a:txDef>
      <a:spPr>
        <a:noFill/>
      </a:spPr>
      <a:bodyPr wrap="none" rtlCol="0">
        <a:spAutoFit/>
      </a:bodyPr>
      <a:lstStyle>
        <a:defPPr>
          <a:defRPr dirty="0" smtClean="0">
            <a:latin typeface="+mn-lt"/>
            <a:ea typeface="+mn-ea"/>
          </a:defRPr>
        </a:defPPr>
      </a:lstStyle>
    </a:txDef>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13887</TotalTime>
  <Words>2379</Words>
  <Application>Microsoft Macintosh PowerPoint</Application>
  <PresentationFormat>全屏显示(4:3)</PresentationFormat>
  <Paragraphs>160</Paragraphs>
  <Slides>16</Slides>
  <Notes>16</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Arial</vt:lpstr>
      <vt:lpstr>Comic Sans MS</vt:lpstr>
      <vt:lpstr>Georgia</vt:lpstr>
      <vt:lpstr>Segoe UI</vt:lpstr>
      <vt:lpstr>Wingdings</vt:lpstr>
      <vt:lpstr>1_默认设计模板</vt:lpstr>
      <vt:lpstr>PowerPoint 演示文稿</vt:lpstr>
      <vt:lpstr>Outline</vt:lpstr>
      <vt:lpstr>Neural Architecture Search (NAS)</vt:lpstr>
      <vt:lpstr>Problem of NAS</vt:lpstr>
      <vt:lpstr>Contribution</vt:lpstr>
      <vt:lpstr>Methods</vt:lpstr>
      <vt:lpstr>1.Designing Recurrent Cells</vt:lpstr>
      <vt:lpstr>Parameter Sharing in RNN</vt:lpstr>
      <vt:lpstr>2.Designing Convolutional Networks</vt:lpstr>
      <vt:lpstr>3. Designing Convolutional Cell</vt:lpstr>
      <vt:lpstr>3. Designing Convolutional Cell</vt:lpstr>
      <vt:lpstr>4.1 . Training ENAS</vt:lpstr>
      <vt:lpstr>4.2 . Deriving Architectures</vt:lpstr>
      <vt:lpstr>Experiments  (Language Model with Penn Treebank)</vt:lpstr>
      <vt:lpstr>Experiments (Image Classification on CIFAR-10)</vt:lpstr>
      <vt:lpstr>Experiments (Image Classification on CIFAR-10)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Qian</dc:creator>
  <cp:lastModifiedBy>42892</cp:lastModifiedBy>
  <cp:revision>3322</cp:revision>
  <cp:lastPrinted>2015-10-28T03:27:00Z</cp:lastPrinted>
  <dcterms:created xsi:type="dcterms:W3CDTF">2113-01-01T00:00:00Z</dcterms:created>
  <dcterms:modified xsi:type="dcterms:W3CDTF">2020-11-18T01:59:20Z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KSOProductBuildVer">
    <vt:lpwstr>2052-10.1.0.6749</vt:lpwstr>
  </property>
</Properties>
</file>